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1" r:id="rId2"/>
    <p:sldId id="256" r:id="rId3"/>
    <p:sldId id="317" r:id="rId4"/>
    <p:sldId id="318" r:id="rId5"/>
    <p:sldId id="316" r:id="rId6"/>
    <p:sldId id="319" r:id="rId7"/>
    <p:sldId id="320" r:id="rId8"/>
    <p:sldId id="322" r:id="rId9"/>
    <p:sldId id="257" r:id="rId10"/>
    <p:sldId id="259" r:id="rId11"/>
    <p:sldId id="260" r:id="rId12"/>
    <p:sldId id="262" r:id="rId13"/>
    <p:sldId id="264" r:id="rId14"/>
    <p:sldId id="266" r:id="rId15"/>
    <p:sldId id="268" r:id="rId16"/>
    <p:sldId id="270" r:id="rId17"/>
    <p:sldId id="272" r:id="rId18"/>
    <p:sldId id="274" r:id="rId19"/>
    <p:sldId id="276" r:id="rId20"/>
    <p:sldId id="278" r:id="rId21"/>
    <p:sldId id="280" r:id="rId22"/>
    <p:sldId id="282" r:id="rId23"/>
    <p:sldId id="284" r:id="rId24"/>
    <p:sldId id="286" r:id="rId25"/>
    <p:sldId id="288" r:id="rId26"/>
    <p:sldId id="290" r:id="rId27"/>
    <p:sldId id="292" r:id="rId28"/>
    <p:sldId id="294" r:id="rId29"/>
    <p:sldId id="296" r:id="rId30"/>
    <p:sldId id="298" r:id="rId31"/>
    <p:sldId id="300" r:id="rId32"/>
    <p:sldId id="302" r:id="rId33"/>
    <p:sldId id="304" r:id="rId34"/>
    <p:sldId id="306" r:id="rId35"/>
    <p:sldId id="308" r:id="rId36"/>
    <p:sldId id="310" r:id="rId37"/>
    <p:sldId id="312" r:id="rId38"/>
    <p:sldId id="314" r:id="rId39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33AC5-5612-02AD-13CF-4AD1B3679E26}" v="32" dt="2023-10-10T14:50:49.172"/>
    <p1510:client id="{607F523C-6EB0-C74A-EB95-A3916B8B07F0}" v="621" dt="2023-10-10T14:41:17.847"/>
    <p1510:client id="{6CCCA31E-1E7B-2FB9-089A-08EF39B887C2}" v="257" dt="2023-10-09T17:17:27.686"/>
    <p1510:client id="{8C3B46B1-EFAF-A7D0-188E-F0E2B58FE419}" v="12" dt="2023-10-09T17:22:15.730"/>
    <p1510:client id="{ADE7BA5C-C15E-8747-A778-76E751443578}" v="2" dt="2023-10-09T17:22:58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87FEFCF-321E-DF37-F0C3-C68D671812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E0FDB1-1F5E-755A-7EB0-6281B878C7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89C1-0765-40B7-B347-5FA1B147D9E5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154063-E83B-F196-8D30-8364C75E5D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D93B6B-0C85-6078-4448-72226EF83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562ED-CB54-441A-B3CC-81F309F49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2987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379DD-4ACB-4FA1-8F64-36F1853C7F5B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11F25-10E2-470A-9BD4-0936D751D6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618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0A2BE-36FD-4992-885A-FC4F326B1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18D7CC-8488-7C31-C82F-66906A053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93871A-07AB-7D8D-C5F3-9F3618BE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2A4-F6F2-41D1-B3B8-868B444C2963}" type="datetime1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AA5C18-3CEC-51FE-2F5B-960C49A6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26B74E-4073-683C-6CA1-E5919981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1716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67CA5-A1A9-56D1-DEA5-0DC7B21C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28754B-121D-6086-DAC6-35BB51A21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5F2DBE-F624-CB29-81D7-B3408450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005A-3B8D-448B-98F9-FCFE7B6CEA94}" type="datetime1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A177D7-2303-F1F3-6617-2015DD8E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AFBA8F-8DF4-776A-F9B0-F96E6596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8582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EC1FDC-3F7B-CDC4-DED0-475607E90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C27EDF-9E41-A84D-56B0-2DB879341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D0FB6-6552-D266-3137-046DBEA5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9B4-263A-4448-9DE6-2AA997911D5F}" type="datetime1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1838D1-3785-7028-7121-AB20DD9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61119-A86A-EA58-5F0C-D1E76576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266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94885-36F6-CA5C-DBA2-FD893F00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1F417-07BA-C029-26C7-A42B88956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97D248-4150-6365-3F6D-68DA01A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E99-A7BF-4FEA-98AA-663E9CC7FE77}" type="datetime1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D16CD4-E468-10E1-FB76-D20013C6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6518C3-2E37-E090-40E9-7D8DD5E4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3061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922DF-4CCF-23B4-0534-D6A6F4CD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5B7F42-284D-FF5A-6A88-334BA086E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A8FD38-3426-01ED-FB2F-E777C569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F5D-0BCF-4E43-8674-33AD54A70619}" type="datetime1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29296D-848D-BB96-9F72-162BA1EE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78D009-8F5F-E603-7ECC-FE3DC579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4348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6271C-F0D9-2E2A-DF6C-8C6FEE89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72202-CD2B-FEA4-327B-93796AAAD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650E28-442D-C560-0D1F-ED6EBEA6A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95DCBA-7375-06C2-A69A-B7115A28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81A7-46EC-4327-911E-3F6108B2A02B}" type="datetime1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FD3AFB-0B25-D49E-E644-E7A48E43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A112A5-7895-21BF-4D68-76D1EFBF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3893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864AE-A1D0-D247-5A8C-8C84ED1A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2097D5-5C75-1E22-EA88-300406EA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E0F0BB-457E-7E60-D9F8-D9C90D380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499D39B-544A-BD34-7B80-0F5F53DB6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E1915E3-81D7-6D4E-1698-43FC0C6C0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E2A0E56-BEA4-1531-7732-F7FB876B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E76-3AF8-450D-B402-CD7227281BE1}" type="datetime1">
              <a:rPr lang="cs-CZ" smtClean="0"/>
              <a:t>10.10.2023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B11731E-18A8-FF3B-88E4-3B213320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126535-DFB6-AD2E-2959-933D1877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6660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30111-77A5-4169-B1A5-63BB383D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408079-E168-55DB-8982-B34C60D9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7942-1FFA-4B71-9491-D8C906FCE39D}" type="datetime1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8DAD06-C22A-4A3C-2506-14382F34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81AC95-E8DE-3900-FD47-9AAC9176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9090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EE7D9-25AD-F41A-FEB8-EE272B1E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241B-49FE-45E9-ADAE-37F06FDF063C}" type="datetime1">
              <a:rPr lang="cs-CZ" smtClean="0"/>
              <a:t>10.10.2023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36EC91-3245-51A5-6108-020B331C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5FD6BD-F8C9-E601-B501-B6D61A9B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9371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17127-325A-4DFB-05D2-B8D318C4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3ACC2A-9C53-0DC6-9C8A-63AF2BE75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4DFCCF-D932-6A7D-82FC-9DBB3A45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0CBC79-A56A-6675-5D1D-CF9C2846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7365-1D9E-47CE-8068-763FCE675865}" type="datetime1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FFC6A7-20C2-873B-B43B-7150ECD2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30C21F-2EB3-9B2D-A150-2FB56600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6060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3AFBF-A52D-F6D4-F98B-BFC8137E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070FF37-0451-8C1E-F756-C5B20ADF2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897F7D-2B97-DA98-061B-E74EA20D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124BD3-02EA-E5AC-5761-7CFE8D44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5D9-8658-4E6C-A3AA-4D7D12864FEE}" type="datetime1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8FE3AF-1A57-BEB6-D86E-01A6C070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25256A-393C-298C-19C5-2E26C669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8301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FC5F46-FD33-9EB2-F6C7-496713FD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0F629D-C126-374F-08A4-B569FBBEE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A7A80E-315F-A52C-83BC-CB657A323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EA7E-0FED-41A6-8EF7-632C3E324015}" type="datetime1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E4FFFD-1C44-F143-941A-0DF5C5EAD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DISPO Novoná, Mírová 526, 357 33 Loket, CZ,dispo.novotna@gmail.com, +420 607 994 484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A4F273-AEBF-2B8A-0C35-D51D01E96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0D11-2C50-462E-8C33-1BCE9CA51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314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ispo-novotna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ispo.novotna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1E690A7-B21F-A59D-E8DD-DE8E41899C25}"/>
              </a:ext>
            </a:extLst>
          </p:cNvPr>
          <p:cNvSpPr txBox="1"/>
          <p:nvPr/>
        </p:nvSpPr>
        <p:spPr>
          <a:xfrm>
            <a:off x="2862792" y="2828395"/>
            <a:ext cx="645794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3600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NABÍDKA SLUŽEB A PŘEDSTAVENÍ VOZOVÉHO PARKU</a:t>
            </a:r>
            <a:endParaRPr lang="cs-CZ" sz="36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4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Autojeřáb Tatra T 815 AD 20.2">
            <a:extLst>
              <a:ext uri="{FF2B5EF4-FFF2-40B4-BE49-F238E27FC236}">
                <a16:creationId xmlns:a16="http://schemas.microsoft.com/office/drawing/2014/main" id="{5ABB0524-5ED2-AD1F-8797-C20C7ED18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B7E296D-A806-90CC-1B5E-34166E8C3FB4}"/>
              </a:ext>
            </a:extLst>
          </p:cNvPr>
          <p:cNvSpPr txBox="1"/>
          <p:nvPr/>
        </p:nvSpPr>
        <p:spPr>
          <a:xfrm>
            <a:off x="6726332" y="817"/>
            <a:ext cx="3042949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Autojeřáb Tatra T 815 AD 20.2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280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24,4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2013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Nosnost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 t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2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Autojeřáb Tatra T 815 AD 20">
            <a:extLst>
              <a:ext uri="{FF2B5EF4-FFF2-40B4-BE49-F238E27FC236}">
                <a16:creationId xmlns:a16="http://schemas.microsoft.com/office/drawing/2014/main" id="{83B5E280-CB7F-AAF1-ACEC-1FDBA17FBC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Autojeřáb Tatra T 815 AD 28">
            <a:extLst>
              <a:ext uri="{FF2B5EF4-FFF2-40B4-BE49-F238E27FC236}">
                <a16:creationId xmlns:a16="http://schemas.microsoft.com/office/drawing/2014/main" id="{385EB875-3A79-C614-0BE1-FDB1B2C777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FFA54D-F4B4-D8DE-4DCB-2C089216D501}"/>
              </a:ext>
            </a:extLst>
          </p:cNvPr>
          <p:cNvSpPr txBox="1"/>
          <p:nvPr/>
        </p:nvSpPr>
        <p:spPr>
          <a:xfrm>
            <a:off x="6722347" y="3501"/>
            <a:ext cx="2865015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Autojeřáb Tatra T 815 AD 20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23,7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1994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Nosnost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 t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46B41F0-1198-129A-0808-9312F9D199B1}"/>
              </a:ext>
            </a:extLst>
          </p:cNvPr>
          <p:cNvSpPr txBox="1"/>
          <p:nvPr/>
        </p:nvSpPr>
        <p:spPr>
          <a:xfrm>
            <a:off x="6722347" y="3421768"/>
            <a:ext cx="2865015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Autojeřáb Tatra T 815 AD 28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170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28,1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1986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Nosnost</a:t>
            </a:r>
          </a:p>
          <a:p>
            <a:r>
              <a:rPr lang="pl-PL" sz="1600" dirty="0">
                <a:solidFill>
                  <a:schemeClr val="bg1"/>
                </a:solidFill>
              </a:rPr>
              <a:t>28 t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3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isterna PHM Mercedes MB Arocs 4×4">
            <a:extLst>
              <a:ext uri="{FF2B5EF4-FFF2-40B4-BE49-F238E27FC236}">
                <a16:creationId xmlns:a16="http://schemas.microsoft.com/office/drawing/2014/main" id="{00EA29BB-5ED1-549B-231D-524063075A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Cisterna PHM Tatra T 158 6×6">
            <a:extLst>
              <a:ext uri="{FF2B5EF4-FFF2-40B4-BE49-F238E27FC236}">
                <a16:creationId xmlns:a16="http://schemas.microsoft.com/office/drawing/2014/main" id="{8AEFAB3A-F7B2-4E4A-EDBD-9C7CC55A6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53A3E43-2CF5-F4B6-34BD-0A5C7AB1AFA4}"/>
              </a:ext>
            </a:extLst>
          </p:cNvPr>
          <p:cNvSpPr txBox="1"/>
          <p:nvPr/>
        </p:nvSpPr>
        <p:spPr>
          <a:xfrm>
            <a:off x="6732396" y="3501"/>
            <a:ext cx="3847272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Cisterna PHM Mercedes MB </a:t>
            </a:r>
            <a:r>
              <a:rPr lang="cs-CZ" b="1" err="1">
                <a:solidFill>
                  <a:schemeClr val="bg1"/>
                </a:solidFill>
              </a:rPr>
              <a:t>Arocs</a:t>
            </a:r>
            <a:r>
              <a:rPr lang="cs-CZ" b="1" dirty="0">
                <a:solidFill>
                  <a:schemeClr val="bg1"/>
                </a:solidFill>
              </a:rPr>
              <a:t> 4×4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290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10,2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2015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</a:t>
            </a:r>
          </a:p>
          <a:p>
            <a:r>
              <a:rPr lang="pl-PL" sz="1600" dirty="0">
                <a:solidFill>
                  <a:schemeClr val="bg1"/>
                </a:solidFill>
              </a:rPr>
              <a:t>9,5 m3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24F4A1-98D0-E07A-C464-E5ED762C9B02}"/>
              </a:ext>
            </a:extLst>
          </p:cNvPr>
          <p:cNvSpPr txBox="1"/>
          <p:nvPr/>
        </p:nvSpPr>
        <p:spPr>
          <a:xfrm>
            <a:off x="6732396" y="3416091"/>
            <a:ext cx="2991973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Cisterna</a:t>
            </a:r>
            <a:r>
              <a:rPr lang="de-DE" b="1" dirty="0">
                <a:solidFill>
                  <a:schemeClr val="bg1"/>
                </a:solidFill>
              </a:rPr>
              <a:t> PHM Tatra T 158 6×6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Výkon (kW)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303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cs-CZ" sz="1600" dirty="0">
                <a:solidFill>
                  <a:schemeClr val="bg1"/>
                </a:solidFill>
              </a:rPr>
              <a:t>16,4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Objem Lopaty, </a:t>
            </a:r>
            <a:r>
              <a:rPr lang="cs-CZ" sz="1600" dirty="0" err="1">
                <a:solidFill>
                  <a:schemeClr val="bg1"/>
                </a:solidFill>
              </a:rPr>
              <a:t>lžice</a:t>
            </a:r>
            <a:r>
              <a:rPr lang="cs-CZ" sz="1600" dirty="0">
                <a:solidFill>
                  <a:schemeClr val="bg1"/>
                </a:solidFill>
              </a:rPr>
              <a:t>, radlice</a:t>
            </a:r>
          </a:p>
          <a:p>
            <a:r>
              <a:rPr lang="cs-CZ" sz="1600" dirty="0">
                <a:solidFill>
                  <a:schemeClr val="bg1"/>
                </a:solidFill>
              </a:rPr>
              <a:t>10,5 m3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cs-CZ" sz="1600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26942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isterna pro přepravu vody Mercedes MB Actros(sypač)">
            <a:extLst>
              <a:ext uri="{FF2B5EF4-FFF2-40B4-BE49-F238E27FC236}">
                <a16:creationId xmlns:a16="http://schemas.microsoft.com/office/drawing/2014/main" id="{2B3E863A-6B47-3A22-CB4F-85ABC5DD1C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Cisterna pro přepravu vody Tatra T 158">
            <a:extLst>
              <a:ext uri="{FF2B5EF4-FFF2-40B4-BE49-F238E27FC236}">
                <a16:creationId xmlns:a16="http://schemas.microsoft.com/office/drawing/2014/main" id="{7C9A7336-BDB4-7255-BC3D-F378A5187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5E0B29D-0C05-C74D-1051-FE615FB8D284}"/>
              </a:ext>
            </a:extLst>
          </p:cNvPr>
          <p:cNvSpPr txBox="1"/>
          <p:nvPr/>
        </p:nvSpPr>
        <p:spPr>
          <a:xfrm>
            <a:off x="6732396" y="3502"/>
            <a:ext cx="5536772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Cisterna pro přepravu vody Mercedes MB </a:t>
            </a:r>
            <a:r>
              <a:rPr lang="cs-CZ" b="1" err="1">
                <a:solidFill>
                  <a:schemeClr val="bg1"/>
                </a:solidFill>
              </a:rPr>
              <a:t>Actros</a:t>
            </a:r>
            <a:r>
              <a:rPr lang="cs-CZ" b="1" dirty="0">
                <a:solidFill>
                  <a:schemeClr val="bg1"/>
                </a:solidFill>
              </a:rPr>
              <a:t> (sypač)</a:t>
            </a:r>
            <a:endParaRPr lang="cs-CZ">
              <a:solidFill>
                <a:schemeClr val="bg1"/>
              </a:solidFill>
              <a:ea typeface="Calibri"/>
              <a:cs typeface="Calibri"/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265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8,9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8000l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2014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299F3A7-B633-8DC8-83F5-71E937B08EF5}"/>
              </a:ext>
            </a:extLst>
          </p:cNvPr>
          <p:cNvSpPr txBox="1"/>
          <p:nvPr/>
        </p:nvSpPr>
        <p:spPr>
          <a:xfrm>
            <a:off x="6732396" y="3421768"/>
            <a:ext cx="3873817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Cisterna pro přepravu vody Tatra T 158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300</a:t>
            </a:r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11,5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Lopaty, lžice, radlice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10 m3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2019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23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empr CAT 730">
            <a:extLst>
              <a:ext uri="{FF2B5EF4-FFF2-40B4-BE49-F238E27FC236}">
                <a16:creationId xmlns:a16="http://schemas.microsoft.com/office/drawing/2014/main" id="{ED9D2707-40CF-6B02-1D61-F467D91C6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Dempr CAT 735">
            <a:extLst>
              <a:ext uri="{FF2B5EF4-FFF2-40B4-BE49-F238E27FC236}">
                <a16:creationId xmlns:a16="http://schemas.microsoft.com/office/drawing/2014/main" id="{654F43FF-3978-7213-CB85-57713F916A9C}"/>
              </a:ext>
            </a:extLst>
          </p:cNvPr>
          <p:cNvPicPr>
            <a:picLocks noGrp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308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8999BCC-E146-42E4-4750-75C4D9573D86}"/>
              </a:ext>
            </a:extLst>
          </p:cNvPr>
          <p:cNvSpPr txBox="1"/>
          <p:nvPr/>
        </p:nvSpPr>
        <p:spPr>
          <a:xfrm>
            <a:off x="6732396" y="660"/>
            <a:ext cx="1827680" cy="329320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err="1">
                <a:solidFill>
                  <a:schemeClr val="bg1"/>
                </a:solidFill>
              </a:rPr>
              <a:t>Dempr</a:t>
            </a:r>
            <a:r>
              <a:rPr lang="cs-CZ" b="1" dirty="0">
                <a:solidFill>
                  <a:schemeClr val="bg1"/>
                </a:solidFill>
              </a:rPr>
              <a:t> CAT 730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242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22,9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2008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ložné plochy</a:t>
            </a:r>
          </a:p>
          <a:p>
            <a:r>
              <a:rPr lang="pl-PL" sz="1600" dirty="0">
                <a:solidFill>
                  <a:schemeClr val="bg1"/>
                </a:solidFill>
              </a:rPr>
              <a:t>16,9 m3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C1D832-0533-B750-E2F4-68C4FBD274D5}"/>
              </a:ext>
            </a:extLst>
          </p:cNvPr>
          <p:cNvSpPr txBox="1"/>
          <p:nvPr/>
        </p:nvSpPr>
        <p:spPr>
          <a:xfrm>
            <a:off x="6732396" y="3429661"/>
            <a:ext cx="1827680" cy="329320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Dempr</a:t>
            </a:r>
            <a:r>
              <a:rPr lang="de-DE" b="1" dirty="0">
                <a:solidFill>
                  <a:schemeClr val="bg1"/>
                </a:solidFill>
              </a:rPr>
              <a:t> CAT 735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319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31,4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2007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ložné plochy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19,7 m3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54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empr CAT 740 GC">
            <a:extLst>
              <a:ext uri="{FF2B5EF4-FFF2-40B4-BE49-F238E27FC236}">
                <a16:creationId xmlns:a16="http://schemas.microsoft.com/office/drawing/2014/main" id="{4A0C4B35-C2E5-980F-6685-FDF2B475DE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Dempr Komatsu HM 400-5">
            <a:extLst>
              <a:ext uri="{FF2B5EF4-FFF2-40B4-BE49-F238E27FC236}">
                <a16:creationId xmlns:a16="http://schemas.microsoft.com/office/drawing/2014/main" id="{18815BFA-48DA-99B6-0320-6E54D60ECD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DD61FBF-30CB-36F7-0C9E-BC2ADB9C4E6B}"/>
              </a:ext>
            </a:extLst>
          </p:cNvPr>
          <p:cNvSpPr txBox="1"/>
          <p:nvPr/>
        </p:nvSpPr>
        <p:spPr>
          <a:xfrm>
            <a:off x="6732396" y="660"/>
            <a:ext cx="1974836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err="1">
                <a:solidFill>
                  <a:schemeClr val="bg1"/>
                </a:solidFill>
              </a:rPr>
              <a:t>Dempr</a:t>
            </a:r>
            <a:r>
              <a:rPr lang="cs-CZ" b="1" dirty="0">
                <a:solidFill>
                  <a:schemeClr val="bg1"/>
                </a:solidFill>
              </a:rPr>
              <a:t> CAT 740 GC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327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32,4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2019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ložné plochy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22,7 m3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19586F-E0FA-6E88-2117-0DD367036B21}"/>
              </a:ext>
            </a:extLst>
          </p:cNvPr>
          <p:cNvSpPr txBox="1"/>
          <p:nvPr/>
        </p:nvSpPr>
        <p:spPr>
          <a:xfrm>
            <a:off x="6732396" y="3429660"/>
            <a:ext cx="2724400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Dempr</a:t>
            </a:r>
            <a:r>
              <a:rPr lang="de-DE" b="1" dirty="0">
                <a:solidFill>
                  <a:schemeClr val="bg1"/>
                </a:solidFill>
              </a:rPr>
              <a:t> Komatsu HM 400-5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348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2017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ložné plochy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24 m3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25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ozer CAT D6H">
            <a:extLst>
              <a:ext uri="{FF2B5EF4-FFF2-40B4-BE49-F238E27FC236}">
                <a16:creationId xmlns:a16="http://schemas.microsoft.com/office/drawing/2014/main" id="{3865D9E6-0B04-824F-4B14-3DE50A1A782B}"/>
              </a:ext>
            </a:extLst>
          </p:cNvPr>
          <p:cNvPicPr>
            <a:picLocks noGrp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800"/>
            <a:ext cx="4572000" cy="3430800"/>
          </a:xfrm>
          <a:prstGeom prst="rect">
            <a:avLst/>
          </a:prstGeom>
        </p:spPr>
      </p:pic>
      <p:pic>
        <p:nvPicPr>
          <p:cNvPr id="2" name="Obrázek 1" descr="Dozer CAT D8T">
            <a:extLst>
              <a:ext uri="{FF2B5EF4-FFF2-40B4-BE49-F238E27FC236}">
                <a16:creationId xmlns:a16="http://schemas.microsoft.com/office/drawing/2014/main" id="{1EA4FD7D-9A47-D41A-296D-5F105AA878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5D61B0C-CB66-44F4-EAF3-4F4FFDDC22B5}"/>
              </a:ext>
            </a:extLst>
          </p:cNvPr>
          <p:cNvSpPr txBox="1"/>
          <p:nvPr/>
        </p:nvSpPr>
        <p:spPr>
          <a:xfrm>
            <a:off x="6732396" y="-702"/>
            <a:ext cx="1607491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Dozer CAT D6H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133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20,8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1995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5C6383C-724B-6773-785D-507BE0C7A89E}"/>
              </a:ext>
            </a:extLst>
          </p:cNvPr>
          <p:cNvSpPr txBox="1"/>
          <p:nvPr/>
        </p:nvSpPr>
        <p:spPr>
          <a:xfrm>
            <a:off x="6732396" y="3429660"/>
            <a:ext cx="2451377" cy="329320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Dozer</a:t>
            </a:r>
            <a:r>
              <a:rPr lang="de-DE" b="1" dirty="0">
                <a:solidFill>
                  <a:schemeClr val="bg1"/>
                </a:solidFill>
              </a:rPr>
              <a:t> CAT D8T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231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39,8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Lopaty, lžice, radlice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8,7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2015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498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ozer Komatsu D65 EX15 EO">
            <a:extLst>
              <a:ext uri="{FF2B5EF4-FFF2-40B4-BE49-F238E27FC236}">
                <a16:creationId xmlns:a16="http://schemas.microsoft.com/office/drawing/2014/main" id="{D3082375-D0BE-058A-BEF7-E9FAA2A06C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Dozer Komatsu D65 EX16">
            <a:extLst>
              <a:ext uri="{FF2B5EF4-FFF2-40B4-BE49-F238E27FC236}">
                <a16:creationId xmlns:a16="http://schemas.microsoft.com/office/drawing/2014/main" id="{437E7BF5-7D10-5BED-007F-536B6E078A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480907C-7499-066B-0BC4-CAEBC6B4506D}"/>
              </a:ext>
            </a:extLst>
          </p:cNvPr>
          <p:cNvSpPr txBox="1"/>
          <p:nvPr/>
        </p:nvSpPr>
        <p:spPr>
          <a:xfrm>
            <a:off x="6732396" y="660"/>
            <a:ext cx="2904513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Dozer </a:t>
            </a:r>
            <a:r>
              <a:rPr lang="cs-CZ" b="1" err="1">
                <a:solidFill>
                  <a:schemeClr val="bg1"/>
                </a:solidFill>
              </a:rPr>
              <a:t>Komatsu</a:t>
            </a:r>
            <a:r>
              <a:rPr lang="cs-CZ" b="1" dirty="0">
                <a:solidFill>
                  <a:schemeClr val="bg1"/>
                </a:solidFill>
              </a:rPr>
              <a:t> D65 EX15 EO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153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21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5,61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2007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C4620D1-1036-59EC-B95A-7E25A8FBD231}"/>
              </a:ext>
            </a:extLst>
          </p:cNvPr>
          <p:cNvSpPr txBox="1"/>
          <p:nvPr/>
        </p:nvSpPr>
        <p:spPr>
          <a:xfrm>
            <a:off x="6732396" y="3429660"/>
            <a:ext cx="2587888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Dozer</a:t>
            </a:r>
            <a:r>
              <a:rPr lang="de-DE" b="1" dirty="0">
                <a:solidFill>
                  <a:schemeClr val="bg1"/>
                </a:solidFill>
              </a:rPr>
              <a:t> Komatsu D65 EX16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153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21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Lopaty, lžice, radlice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5,61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2012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55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ozer Komatsu D65 EX17">
            <a:extLst>
              <a:ext uri="{FF2B5EF4-FFF2-40B4-BE49-F238E27FC236}">
                <a16:creationId xmlns:a16="http://schemas.microsoft.com/office/drawing/2014/main" id="{C3A1EE14-5123-F3E7-0B92-13D1F72B6F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Dozer Komatsu D85 EX15">
            <a:extLst>
              <a:ext uri="{FF2B5EF4-FFF2-40B4-BE49-F238E27FC236}">
                <a16:creationId xmlns:a16="http://schemas.microsoft.com/office/drawing/2014/main" id="{A9145326-9FDB-341B-0DA9-13100B4DE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7EDB5E8-F2A2-2BEB-A436-FFBAD4645E7A}"/>
              </a:ext>
            </a:extLst>
          </p:cNvPr>
          <p:cNvSpPr txBox="1"/>
          <p:nvPr/>
        </p:nvSpPr>
        <p:spPr>
          <a:xfrm>
            <a:off x="6732396" y="-1377"/>
            <a:ext cx="2640788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Dozer </a:t>
            </a:r>
            <a:r>
              <a:rPr lang="cs-CZ" b="1" err="1">
                <a:solidFill>
                  <a:schemeClr val="bg1"/>
                </a:solidFill>
              </a:rPr>
              <a:t>Komatsu</a:t>
            </a:r>
            <a:r>
              <a:rPr lang="cs-CZ" b="1" dirty="0">
                <a:solidFill>
                  <a:schemeClr val="bg1"/>
                </a:solidFill>
              </a:rPr>
              <a:t> D65 EX17 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153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22,8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5,61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2013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0B40DED-F8C1-A5F0-6E9A-F05070F86FA0}"/>
              </a:ext>
            </a:extLst>
          </p:cNvPr>
          <p:cNvSpPr txBox="1"/>
          <p:nvPr/>
        </p:nvSpPr>
        <p:spPr>
          <a:xfrm>
            <a:off x="6732396" y="3427622"/>
            <a:ext cx="2587888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Dozer</a:t>
            </a:r>
            <a:r>
              <a:rPr lang="de-DE" b="1" dirty="0">
                <a:solidFill>
                  <a:schemeClr val="bg1"/>
                </a:solidFill>
              </a:rPr>
              <a:t> Komatsu D85 EX15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199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28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Lopaty, lžice, radlice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7.0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2008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90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Grader O &amp; K F 156A">
            <a:extLst>
              <a:ext uri="{FF2B5EF4-FFF2-40B4-BE49-F238E27FC236}">
                <a16:creationId xmlns:a16="http://schemas.microsoft.com/office/drawing/2014/main" id="{BDF40BA4-6E42-B229-E378-17B6DCF24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Kolový nakladač CAT 962M">
            <a:extLst>
              <a:ext uri="{FF2B5EF4-FFF2-40B4-BE49-F238E27FC236}">
                <a16:creationId xmlns:a16="http://schemas.microsoft.com/office/drawing/2014/main" id="{120C9040-10D8-DA6A-E4DF-CCC638247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A4E57C5-DDC1-C28B-5945-DD316154E560}"/>
              </a:ext>
            </a:extLst>
          </p:cNvPr>
          <p:cNvSpPr txBox="1"/>
          <p:nvPr/>
        </p:nvSpPr>
        <p:spPr>
          <a:xfrm>
            <a:off x="6732396" y="198"/>
            <a:ext cx="2148089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Grader O &amp; K F 156A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112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15,8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1998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37295D-6C8E-2391-D158-A1F76BF58F7A}"/>
              </a:ext>
            </a:extLst>
          </p:cNvPr>
          <p:cNvSpPr txBox="1"/>
          <p:nvPr/>
        </p:nvSpPr>
        <p:spPr>
          <a:xfrm>
            <a:off x="6732396" y="3429660"/>
            <a:ext cx="2749535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Kolový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nakladač</a:t>
            </a:r>
            <a:r>
              <a:rPr lang="de-DE" b="1" dirty="0">
                <a:solidFill>
                  <a:schemeClr val="bg1"/>
                </a:solidFill>
              </a:rPr>
              <a:t> CAT 962M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186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20.5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Lopaty, lžice, radlice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2017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82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C0AA0C17-99E1-568A-F6AC-82749C9917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531" y="643467"/>
            <a:ext cx="3732938" cy="380936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E8700A5-24D3-A64C-8FEF-4FA32625E8BA}"/>
              </a:ext>
            </a:extLst>
          </p:cNvPr>
          <p:cNvSpPr txBox="1"/>
          <p:nvPr/>
        </p:nvSpPr>
        <p:spPr>
          <a:xfrm>
            <a:off x="4811192" y="4657900"/>
            <a:ext cx="2569614" cy="1939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cs-CZ" sz="1584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DISPO Novotná</a:t>
            </a:r>
          </a:p>
          <a:p>
            <a:pPr algn="ctr" defTabSz="804672">
              <a:spcAft>
                <a:spcPts val="600"/>
              </a:spcAft>
            </a:pPr>
            <a:r>
              <a:rPr lang="cs-CZ" sz="1584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Mírová 526, 357 33 Loket, CZ</a:t>
            </a:r>
          </a:p>
          <a:p>
            <a:pPr algn="ctr" defTabSz="804672">
              <a:spcAft>
                <a:spcPts val="600"/>
              </a:spcAft>
            </a:pPr>
            <a:r>
              <a:rPr lang="cs-CZ" sz="1584" kern="1200">
                <a:solidFill>
                  <a:schemeClr val="bg1"/>
                </a:solidFill>
                <a:latin typeface="+mn-lt"/>
                <a:ea typeface="+mn-ea"/>
                <a:cs typeface="+mn-cs"/>
                <a:hlinkClick r:id="rId4"/>
              </a:rPr>
              <a:t>dispo.novotna@gmail.com</a:t>
            </a:r>
            <a:endParaRPr lang="cs-CZ" sz="1584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defTabSz="804672">
              <a:spcAft>
                <a:spcPts val="600"/>
              </a:spcAft>
            </a:pPr>
            <a:r>
              <a:rPr lang="cs-CZ" sz="1584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+420 607 994 484</a:t>
            </a:r>
          </a:p>
          <a:p>
            <a:pPr algn="ctr" defTabSz="804672">
              <a:spcAft>
                <a:spcPts val="600"/>
              </a:spcAft>
            </a:pPr>
            <a:r>
              <a:rPr lang="cs-CZ" sz="1584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IČO: 88219097</a:t>
            </a:r>
          </a:p>
          <a:p>
            <a:pPr algn="ctr" defTabSz="804672">
              <a:spcAft>
                <a:spcPts val="600"/>
              </a:spcAft>
            </a:pPr>
            <a:r>
              <a:rPr lang="cs-CZ" sz="1584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DIČ: CZ8162202224</a:t>
            </a: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olový nakladač CAT 966K">
            <a:extLst>
              <a:ext uri="{FF2B5EF4-FFF2-40B4-BE49-F238E27FC236}">
                <a16:creationId xmlns:a16="http://schemas.microsoft.com/office/drawing/2014/main" id="{85AB7EE6-DAEE-5998-331D-D9A71DC41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Kolový nakladač Komatsu WA380-5">
            <a:extLst>
              <a:ext uri="{FF2B5EF4-FFF2-40B4-BE49-F238E27FC236}">
                <a16:creationId xmlns:a16="http://schemas.microsoft.com/office/drawing/2014/main" id="{8C3C9757-B619-E847-E783-F30C72EE58BE}"/>
              </a:ext>
            </a:extLst>
          </p:cNvPr>
          <p:cNvPicPr>
            <a:picLocks noGrp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7200"/>
            <a:ext cx="4572000" cy="34308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8E99B3-5EB0-11D4-EAA3-AA3260F5D6E3}"/>
              </a:ext>
            </a:extLst>
          </p:cNvPr>
          <p:cNvSpPr txBox="1"/>
          <p:nvPr/>
        </p:nvSpPr>
        <p:spPr>
          <a:xfrm>
            <a:off x="6732396" y="661"/>
            <a:ext cx="2674194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Kolový nakladač CAT 966K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199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26,5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6,0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2012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26DF07-A9AB-6193-B015-58A4FC2E1999}"/>
              </a:ext>
            </a:extLst>
          </p:cNvPr>
          <p:cNvSpPr txBox="1"/>
          <p:nvPr/>
        </p:nvSpPr>
        <p:spPr>
          <a:xfrm>
            <a:off x="6732396" y="3429660"/>
            <a:ext cx="3557192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Kolový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nakladač</a:t>
            </a:r>
            <a:r>
              <a:rPr lang="de-DE" b="1" dirty="0">
                <a:solidFill>
                  <a:schemeClr val="bg1"/>
                </a:solidFill>
              </a:rPr>
              <a:t> Komatsu WA380-5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140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17,5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Lopaty, lžice, radlice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3,1 - 4,5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2004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593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olový nakladač Komatsu WA380-6">
            <a:extLst>
              <a:ext uri="{FF2B5EF4-FFF2-40B4-BE49-F238E27FC236}">
                <a16:creationId xmlns:a16="http://schemas.microsoft.com/office/drawing/2014/main" id="{7B3DC96F-DD02-5F77-C7F5-8D223E8D8BD4}"/>
              </a:ext>
            </a:extLst>
          </p:cNvPr>
          <p:cNvPicPr>
            <a:picLocks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800"/>
            <a:ext cx="4572000" cy="3430800"/>
          </a:xfrm>
          <a:prstGeom prst="rect">
            <a:avLst/>
          </a:prstGeom>
        </p:spPr>
      </p:pic>
      <p:pic>
        <p:nvPicPr>
          <p:cNvPr id="4" name="Obrázek 3" descr="Kolový nakladač Liebherr L566">
            <a:extLst>
              <a:ext uri="{FF2B5EF4-FFF2-40B4-BE49-F238E27FC236}">
                <a16:creationId xmlns:a16="http://schemas.microsoft.com/office/drawing/2014/main" id="{AEAD3790-9DB6-7346-3F6E-337B312A8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F281F26-DBD5-2CF3-02B9-8FB9B6ECCD7F}"/>
              </a:ext>
            </a:extLst>
          </p:cNvPr>
          <p:cNvSpPr txBox="1"/>
          <p:nvPr/>
        </p:nvSpPr>
        <p:spPr>
          <a:xfrm>
            <a:off x="6732396" y="-240"/>
            <a:ext cx="3557192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Kolový nakladač </a:t>
            </a:r>
            <a:r>
              <a:rPr lang="cs-CZ" b="1" err="1">
                <a:solidFill>
                  <a:schemeClr val="bg1"/>
                </a:solidFill>
              </a:rPr>
              <a:t>Komatsu</a:t>
            </a:r>
            <a:r>
              <a:rPr lang="cs-CZ" b="1" dirty="0">
                <a:solidFill>
                  <a:schemeClr val="bg1"/>
                </a:solidFill>
              </a:rPr>
              <a:t> WA380-6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142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17,8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3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2004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5C2863-2C6D-F927-54CE-9898C69DC124}"/>
              </a:ext>
            </a:extLst>
          </p:cNvPr>
          <p:cNvSpPr txBox="1"/>
          <p:nvPr/>
        </p:nvSpPr>
        <p:spPr>
          <a:xfrm>
            <a:off x="6732396" y="3429660"/>
            <a:ext cx="3083345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Kolový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nakladač</a:t>
            </a:r>
            <a:r>
              <a:rPr lang="de-DE" b="1" dirty="0">
                <a:solidFill>
                  <a:schemeClr val="bg1"/>
                </a:solidFill>
              </a:rPr>
              <a:t> Liebherr L566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190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23,1 - 25,6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Lopaty, lžice, radlice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3,5 - 12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2012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67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olový nakladač Volvo L150 F">
            <a:extLst>
              <a:ext uri="{FF2B5EF4-FFF2-40B4-BE49-F238E27FC236}">
                <a16:creationId xmlns:a16="http://schemas.microsoft.com/office/drawing/2014/main" id="{E10316E8-016E-B859-A77D-0E1925559253}"/>
              </a:ext>
            </a:extLst>
          </p:cNvPr>
          <p:cNvPicPr>
            <a:picLocks noGrp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30800"/>
          </a:xfrm>
          <a:prstGeom prst="rect">
            <a:avLst/>
          </a:prstGeom>
        </p:spPr>
      </p:pic>
      <p:pic>
        <p:nvPicPr>
          <p:cNvPr id="2" name="Obrázek 1" descr="Kolový rypadlo nakladač Komatsu WB97 S-5">
            <a:extLst>
              <a:ext uri="{FF2B5EF4-FFF2-40B4-BE49-F238E27FC236}">
                <a16:creationId xmlns:a16="http://schemas.microsoft.com/office/drawing/2014/main" id="{AC6AEFF0-AEE0-8035-31EF-07BFC7119058}"/>
              </a:ext>
            </a:extLst>
          </p:cNvPr>
          <p:cNvPicPr>
            <a:picLocks noGrp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7200"/>
            <a:ext cx="4572000" cy="34308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6B8AD80-F7A8-3551-4927-2F586C8BA160}"/>
              </a:ext>
            </a:extLst>
          </p:cNvPr>
          <p:cNvSpPr txBox="1"/>
          <p:nvPr/>
        </p:nvSpPr>
        <p:spPr>
          <a:xfrm>
            <a:off x="6732396" y="661"/>
            <a:ext cx="2982355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Kolový nakladač Volvo L150 F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210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24,5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4,2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2008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943B02-038A-41D1-5BDF-0B021D220EFF}"/>
              </a:ext>
            </a:extLst>
          </p:cNvPr>
          <p:cNvSpPr txBox="1"/>
          <p:nvPr/>
        </p:nvSpPr>
        <p:spPr>
          <a:xfrm>
            <a:off x="6732396" y="3428298"/>
            <a:ext cx="4388189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Kolový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rypadlo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nakladač</a:t>
            </a:r>
            <a:r>
              <a:rPr lang="de-DE" b="1" dirty="0">
                <a:solidFill>
                  <a:schemeClr val="bg1"/>
                </a:solidFill>
              </a:rPr>
              <a:t> Komatsu WB97 S-5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74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8,3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2015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326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olový rypadlo nakladač Komatsu WB97 S-8">
            <a:extLst>
              <a:ext uri="{FF2B5EF4-FFF2-40B4-BE49-F238E27FC236}">
                <a16:creationId xmlns:a16="http://schemas.microsoft.com/office/drawing/2014/main" id="{3A848A23-164B-8C34-154E-43BE5F21A2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Komunální vozidlo Mercedes MB Unimog(sypač)">
            <a:extLst>
              <a:ext uri="{FF2B5EF4-FFF2-40B4-BE49-F238E27FC236}">
                <a16:creationId xmlns:a16="http://schemas.microsoft.com/office/drawing/2014/main" id="{BB7F1B0E-7663-37F0-DCFD-213FA0B600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A794362-919D-0B1F-702F-C624C07D18EA}"/>
              </a:ext>
            </a:extLst>
          </p:cNvPr>
          <p:cNvSpPr txBox="1"/>
          <p:nvPr/>
        </p:nvSpPr>
        <p:spPr>
          <a:xfrm>
            <a:off x="6732396" y="660"/>
            <a:ext cx="4388189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Kolový rypadlo nakladač </a:t>
            </a:r>
            <a:r>
              <a:rPr lang="cs-CZ" b="1" err="1">
                <a:solidFill>
                  <a:schemeClr val="bg1"/>
                </a:solidFill>
              </a:rPr>
              <a:t>Komatsu</a:t>
            </a:r>
            <a:r>
              <a:rPr lang="cs-CZ" b="1" dirty="0">
                <a:solidFill>
                  <a:schemeClr val="bg1"/>
                </a:solidFill>
              </a:rPr>
              <a:t> WB97 S-8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75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8,3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1,1 m3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2020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1F581B7-E68E-C017-847C-405BEDB2AE1D}"/>
              </a:ext>
            </a:extLst>
          </p:cNvPr>
          <p:cNvSpPr txBox="1"/>
          <p:nvPr/>
        </p:nvSpPr>
        <p:spPr>
          <a:xfrm>
            <a:off x="6732396" y="3429198"/>
            <a:ext cx="4852098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Komunální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vozidlo</a:t>
            </a:r>
            <a:r>
              <a:rPr lang="de-DE" b="1" dirty="0">
                <a:solidFill>
                  <a:schemeClr val="bg1"/>
                </a:solidFill>
              </a:rPr>
              <a:t> Mercedes MB Unimog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(</a:t>
            </a:r>
            <a:r>
              <a:rPr lang="de-DE" b="1" dirty="0" err="1">
                <a:solidFill>
                  <a:schemeClr val="bg1"/>
                </a:solidFill>
              </a:rPr>
              <a:t>sypač</a:t>
            </a:r>
            <a:r>
              <a:rPr lang="de-DE" b="1" dirty="0">
                <a:solidFill>
                  <a:schemeClr val="bg1"/>
                </a:solidFill>
              </a:rPr>
              <a:t>)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175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7,8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2008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351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alotraktor Vega 30HP Comfort">
            <a:extLst>
              <a:ext uri="{FF2B5EF4-FFF2-40B4-BE49-F238E27FC236}">
                <a16:creationId xmlns:a16="http://schemas.microsoft.com/office/drawing/2014/main" id="{490FE127-6D6B-B5C4-7F88-EC66F64DFF59}"/>
              </a:ext>
            </a:extLst>
          </p:cNvPr>
          <p:cNvPicPr>
            <a:picLocks noGrp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800"/>
            <a:ext cx="4572000" cy="3430800"/>
          </a:xfrm>
          <a:prstGeom prst="rect">
            <a:avLst/>
          </a:prstGeom>
        </p:spPr>
      </p:pic>
      <p:pic>
        <p:nvPicPr>
          <p:cNvPr id="2" name="Obrázek 1" descr="Montážní plošina Tatra T 148 MP 27-1">
            <a:extLst>
              <a:ext uri="{FF2B5EF4-FFF2-40B4-BE49-F238E27FC236}">
                <a16:creationId xmlns:a16="http://schemas.microsoft.com/office/drawing/2014/main" id="{434BD817-F9E4-7452-EDE7-3A1DA65F87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FB98F69-D522-EBB4-9380-44B3AEB30397}"/>
              </a:ext>
            </a:extLst>
          </p:cNvPr>
          <p:cNvSpPr txBox="1"/>
          <p:nvPr/>
        </p:nvSpPr>
        <p:spPr>
          <a:xfrm>
            <a:off x="6732396" y="-702"/>
            <a:ext cx="3251083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Malotraktor Vega 30HP </a:t>
            </a:r>
            <a:r>
              <a:rPr lang="cs-CZ" b="1" err="1">
                <a:solidFill>
                  <a:schemeClr val="bg1"/>
                </a:solidFill>
              </a:rPr>
              <a:t>Comfort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22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1.2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2009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9D0487-B53C-582F-D417-6CA57CF9D406}"/>
              </a:ext>
            </a:extLst>
          </p:cNvPr>
          <p:cNvSpPr txBox="1"/>
          <p:nvPr/>
        </p:nvSpPr>
        <p:spPr>
          <a:xfrm>
            <a:off x="6732396" y="3430100"/>
            <a:ext cx="3789692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Montážní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plošina</a:t>
            </a:r>
            <a:r>
              <a:rPr lang="de-DE" b="1" dirty="0">
                <a:solidFill>
                  <a:schemeClr val="bg1"/>
                </a:solidFill>
              </a:rPr>
              <a:t> Tatra T 148 MP 27-1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157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19,1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1983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28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ontážní plošina Tatra T 815 MP 27-2">
            <a:extLst>
              <a:ext uri="{FF2B5EF4-FFF2-40B4-BE49-F238E27FC236}">
                <a16:creationId xmlns:a16="http://schemas.microsoft.com/office/drawing/2014/main" id="{CE079E07-20A0-97DD-672F-20A003CCFA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Nosič kontejnerů DAF CF 460 8×4">
            <a:extLst>
              <a:ext uri="{FF2B5EF4-FFF2-40B4-BE49-F238E27FC236}">
                <a16:creationId xmlns:a16="http://schemas.microsoft.com/office/drawing/2014/main" id="{EEAD972E-CDC1-E113-8DD9-27DE87044F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0AD02E-B1CC-9FDD-2D0A-F7152E5C3F23}"/>
              </a:ext>
            </a:extLst>
          </p:cNvPr>
          <p:cNvSpPr txBox="1"/>
          <p:nvPr/>
        </p:nvSpPr>
        <p:spPr>
          <a:xfrm>
            <a:off x="6732396" y="-3985"/>
            <a:ext cx="3789692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Montážní plošina Tatra T 815 MP 27-2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170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19,5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1986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7B667D-B894-6BC4-BC23-7D0D56DA5F4C}"/>
              </a:ext>
            </a:extLst>
          </p:cNvPr>
          <p:cNvSpPr txBox="1"/>
          <p:nvPr/>
        </p:nvSpPr>
        <p:spPr>
          <a:xfrm>
            <a:off x="6732396" y="3429660"/>
            <a:ext cx="3327321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Nosič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kontejnerů</a:t>
            </a:r>
            <a:r>
              <a:rPr lang="de-DE" b="1" dirty="0">
                <a:solidFill>
                  <a:schemeClr val="bg1"/>
                </a:solidFill>
              </a:rPr>
              <a:t> DAF CF 460 8×4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340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13,5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2017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Nosnost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18,54 t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655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Nosič kontejnerů Iveco Trakker">
            <a:extLst>
              <a:ext uri="{FF2B5EF4-FFF2-40B4-BE49-F238E27FC236}">
                <a16:creationId xmlns:a16="http://schemas.microsoft.com/office/drawing/2014/main" id="{829463E4-7A9D-321A-9D4B-2D0DD4753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Nosič kontejnerů Tatra T 815 s HNJ">
            <a:extLst>
              <a:ext uri="{FF2B5EF4-FFF2-40B4-BE49-F238E27FC236}">
                <a16:creationId xmlns:a16="http://schemas.microsoft.com/office/drawing/2014/main" id="{94CC21C7-01D0-05B4-0EFD-8E282D028F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E1F9D8B-FC2D-5453-FC34-D56636BE8ADE}"/>
              </a:ext>
            </a:extLst>
          </p:cNvPr>
          <p:cNvSpPr txBox="1"/>
          <p:nvPr/>
        </p:nvSpPr>
        <p:spPr>
          <a:xfrm>
            <a:off x="6732396" y="660"/>
            <a:ext cx="3113866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Nosič kontejnerů Iveco </a:t>
            </a:r>
            <a:r>
              <a:rPr lang="cs-CZ" b="1" err="1">
                <a:solidFill>
                  <a:schemeClr val="bg1"/>
                </a:solidFill>
              </a:rPr>
              <a:t>Trakker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228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9,3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2006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Nosnost</a:t>
            </a:r>
          </a:p>
          <a:p>
            <a:r>
              <a:rPr lang="pl-PL" sz="1600" dirty="0">
                <a:solidFill>
                  <a:schemeClr val="bg1"/>
                </a:solidFill>
              </a:rPr>
              <a:t>8,7 t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84B858D-6181-E747-FC05-7DF6E77B546A}"/>
              </a:ext>
            </a:extLst>
          </p:cNvPr>
          <p:cNvSpPr txBox="1"/>
          <p:nvPr/>
        </p:nvSpPr>
        <p:spPr>
          <a:xfrm>
            <a:off x="6732396" y="3429660"/>
            <a:ext cx="3476401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Nosič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kontejnerů</a:t>
            </a:r>
            <a:r>
              <a:rPr lang="de-DE" b="1" dirty="0">
                <a:solidFill>
                  <a:schemeClr val="bg1"/>
                </a:solidFill>
              </a:rPr>
              <a:t> Tatra T 815 s HNJ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325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13,7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Nosnost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12,32 t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12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ásové rypadlo CAT 345CL UHD">
            <a:extLst>
              <a:ext uri="{FF2B5EF4-FFF2-40B4-BE49-F238E27FC236}">
                <a16:creationId xmlns:a16="http://schemas.microsoft.com/office/drawing/2014/main" id="{37BC5312-A997-4AF5-D1CC-32B81C4586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91050" cy="3443288"/>
          </a:xfrm>
          <a:prstGeom prst="rect">
            <a:avLst/>
          </a:prstGeom>
        </p:spPr>
      </p:pic>
      <p:pic>
        <p:nvPicPr>
          <p:cNvPr id="2" name="Obrázek 1" descr="Pásové rypadlo Komatsu PC170 LC-10">
            <a:extLst>
              <a:ext uri="{FF2B5EF4-FFF2-40B4-BE49-F238E27FC236}">
                <a16:creationId xmlns:a16="http://schemas.microsoft.com/office/drawing/2014/main" id="{D28E483E-54B0-F813-485C-4D9768601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05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CC8DCCE-31DB-C987-58C9-4AEC03ADCE1E}"/>
              </a:ext>
            </a:extLst>
          </p:cNvPr>
          <p:cNvSpPr txBox="1"/>
          <p:nvPr/>
        </p:nvSpPr>
        <p:spPr>
          <a:xfrm>
            <a:off x="6732396" y="-3402"/>
            <a:ext cx="3167598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Pásové rypadlo CAT 345CL UHD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238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64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3.2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2009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ECAD62-47DB-B795-8717-3AB3FA4B9757}"/>
              </a:ext>
            </a:extLst>
          </p:cNvPr>
          <p:cNvSpPr txBox="1"/>
          <p:nvPr/>
        </p:nvSpPr>
        <p:spPr>
          <a:xfrm>
            <a:off x="6732396" y="3429660"/>
            <a:ext cx="3755644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Pásové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rypadlo</a:t>
            </a:r>
            <a:r>
              <a:rPr lang="de-DE" b="1" dirty="0">
                <a:solidFill>
                  <a:schemeClr val="bg1"/>
                </a:solidFill>
              </a:rPr>
              <a:t> Komatsu PC170 LC-10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86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17,3 - 17,9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Lopaty, lžice, radlice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0.94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2015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177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ásové rypadlo Komatsu PC180 LC-7">
            <a:extLst>
              <a:ext uri="{FF2B5EF4-FFF2-40B4-BE49-F238E27FC236}">
                <a16:creationId xmlns:a16="http://schemas.microsoft.com/office/drawing/2014/main" id="{907A6406-E1A9-02CF-C527-31ECEB8CE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Pásové rypadlo Komatsu PC240 NLC-8">
            <a:extLst>
              <a:ext uri="{FF2B5EF4-FFF2-40B4-BE49-F238E27FC236}">
                <a16:creationId xmlns:a16="http://schemas.microsoft.com/office/drawing/2014/main" id="{290FD24C-0BD3-FEFB-30BF-C532311EA9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076489F-327C-61E5-7B6D-3010365D5D3A}"/>
              </a:ext>
            </a:extLst>
          </p:cNvPr>
          <p:cNvSpPr txBox="1"/>
          <p:nvPr/>
        </p:nvSpPr>
        <p:spPr>
          <a:xfrm>
            <a:off x="6732396" y="660"/>
            <a:ext cx="3638625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Pásové rypadlo </a:t>
            </a:r>
            <a:r>
              <a:rPr lang="cs-CZ" b="1" err="1">
                <a:solidFill>
                  <a:schemeClr val="bg1"/>
                </a:solidFill>
              </a:rPr>
              <a:t>Komatsu</a:t>
            </a:r>
            <a:r>
              <a:rPr lang="cs-CZ" b="1" dirty="0">
                <a:solidFill>
                  <a:schemeClr val="bg1"/>
                </a:solidFill>
              </a:rPr>
              <a:t> PC180 LC-7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86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0,6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2008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B520718-2175-3828-DDB0-1B905F7BB93B}"/>
              </a:ext>
            </a:extLst>
          </p:cNvPr>
          <p:cNvSpPr txBox="1"/>
          <p:nvPr/>
        </p:nvSpPr>
        <p:spPr>
          <a:xfrm>
            <a:off x="6732396" y="3429660"/>
            <a:ext cx="3790910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Pásové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rypadlo</a:t>
            </a:r>
            <a:r>
              <a:rPr lang="de-DE" b="1" dirty="0">
                <a:solidFill>
                  <a:schemeClr val="bg1"/>
                </a:solidFill>
              </a:rPr>
              <a:t> Komatsu PC240 NLC-8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125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24,6 - 25,7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Lopaty, lžice, radlice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1.89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2007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743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ásové rypadlo Komatsu PC490 LC-11">
            <a:extLst>
              <a:ext uri="{FF2B5EF4-FFF2-40B4-BE49-F238E27FC236}">
                <a16:creationId xmlns:a16="http://schemas.microsoft.com/office/drawing/2014/main" id="{A20871B9-F3B7-4A81-E3CD-B9F664147521}"/>
              </a:ext>
            </a:extLst>
          </p:cNvPr>
          <p:cNvPicPr>
            <a:picLocks noGrp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30800"/>
          </a:xfrm>
          <a:prstGeom prst="rect">
            <a:avLst/>
          </a:prstGeom>
        </p:spPr>
      </p:pic>
      <p:pic>
        <p:nvPicPr>
          <p:cNvPr id="2" name="Obrázek 1" descr="Pásové rypadlo Volvo EC220 DL">
            <a:extLst>
              <a:ext uri="{FF2B5EF4-FFF2-40B4-BE49-F238E27FC236}">
                <a16:creationId xmlns:a16="http://schemas.microsoft.com/office/drawing/2014/main" id="{72CB92C9-9061-78FB-54F2-7C3781EB4EC6}"/>
              </a:ext>
            </a:extLst>
          </p:cNvPr>
          <p:cNvPicPr>
            <a:picLocks noGrp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7200"/>
            <a:ext cx="4572000" cy="34308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78BA48B-5C52-E400-1662-9F70DCAF783B}"/>
              </a:ext>
            </a:extLst>
          </p:cNvPr>
          <p:cNvSpPr txBox="1"/>
          <p:nvPr/>
        </p:nvSpPr>
        <p:spPr>
          <a:xfrm>
            <a:off x="6732396" y="661"/>
            <a:ext cx="3755644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Pásové rypadlo </a:t>
            </a:r>
            <a:r>
              <a:rPr lang="cs-CZ" b="1" err="1">
                <a:solidFill>
                  <a:schemeClr val="bg1"/>
                </a:solidFill>
              </a:rPr>
              <a:t>Komatsu</a:t>
            </a:r>
            <a:r>
              <a:rPr lang="cs-CZ" b="1" dirty="0">
                <a:solidFill>
                  <a:schemeClr val="bg1"/>
                </a:solidFill>
              </a:rPr>
              <a:t> PC490 LC-11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270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46,5 - 48,9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3.5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2019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68F871-D5F4-E7B9-33B2-7A957015E3A7}"/>
              </a:ext>
            </a:extLst>
          </p:cNvPr>
          <p:cNvSpPr txBox="1"/>
          <p:nvPr/>
        </p:nvSpPr>
        <p:spPr>
          <a:xfrm>
            <a:off x="6732396" y="3428298"/>
            <a:ext cx="3158172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Pásové rypadlo Volvo EC220 DL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129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24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2012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42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rtonové krabice na přepravním pásu">
            <a:extLst>
              <a:ext uri="{FF2B5EF4-FFF2-40B4-BE49-F238E27FC236}">
                <a16:creationId xmlns:a16="http://schemas.microsoft.com/office/drawing/2014/main" id="{F77645FB-5DE7-C9A8-C2B1-03C6CB158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64" r="15757" b="-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3B3629-7D19-63D3-0AA6-CF51084F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cs-CZ" sz="3700" b="1" dirty="0"/>
              <a:t>Vaše zboží vezeme, jako by bylo naše vlastní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89F02-5A7B-9C7B-5AF3-FFB7F36B3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 lnSpcReduction="10000"/>
          </a:bodyPr>
          <a:lstStyle/>
          <a:p>
            <a:r>
              <a:rPr lang="cs-CZ" sz="1600" dirty="0"/>
              <a:t>spolupracujeme s fyzickými i právnickými osobami</a:t>
            </a:r>
          </a:p>
          <a:p>
            <a:r>
              <a:rPr lang="cs-CZ" sz="1600" dirty="0"/>
              <a:t>zajistíme stěhovací služby</a:t>
            </a:r>
          </a:p>
          <a:p>
            <a:r>
              <a:rPr lang="cs-CZ" sz="1600" dirty="0"/>
              <a:t>zajistíme dopravu elektra, nábytku, či jiného zboží přímo z obchodů (IKEA, MÖBELIX, XXX LUTZ a další)</a:t>
            </a:r>
          </a:p>
          <a:p>
            <a:r>
              <a:rPr lang="cs-CZ" sz="1600" dirty="0"/>
              <a:t>zajistíme přepravu zboží: paletového, sypkého, tekutého, "jedlého", chlazeného, velkého, malého, nadrozměrného...</a:t>
            </a:r>
          </a:p>
          <a:p>
            <a:r>
              <a:rPr lang="cs-CZ" sz="1600" dirty="0"/>
              <a:t>cenové nabídky posíláme obratem</a:t>
            </a:r>
          </a:p>
          <a:p>
            <a:r>
              <a:rPr lang="cs-CZ" sz="1600" dirty="0"/>
              <a:t>zajistíme skladovací prostory </a:t>
            </a:r>
          </a:p>
          <a:p>
            <a:r>
              <a:rPr lang="cs-CZ" sz="1600" dirty="0"/>
              <a:t>zajistíme připojištění nákladu </a:t>
            </a:r>
          </a:p>
          <a:p>
            <a:r>
              <a:rPr lang="cs-CZ" sz="1600">
                <a:solidFill>
                  <a:srgbClr val="FFFFFF"/>
                </a:solidFill>
                <a:latin typeface="Calibri"/>
                <a:ea typeface="Calibri" panose="020F0502020204030204"/>
                <a:cs typeface="Calibri"/>
              </a:rPr>
              <a:t>zajistíme Vám povolení pro převoz odpadu po celé EU (včetně ALBA - povolení pro Itálii)</a:t>
            </a:r>
            <a:endParaRPr lang="cs-CZ" sz="1600" dirty="0">
              <a:solidFill>
                <a:srgbClr val="FFFFFF"/>
              </a:solidFill>
              <a:latin typeface="Calibri"/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8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ásové rypadlo Volvo EC480 DL">
            <a:extLst>
              <a:ext uri="{FF2B5EF4-FFF2-40B4-BE49-F238E27FC236}">
                <a16:creationId xmlns:a16="http://schemas.microsoft.com/office/drawing/2014/main" id="{536D6792-1EDD-8DA6-4985-781FA4AF039F}"/>
              </a:ext>
            </a:extLst>
          </p:cNvPr>
          <p:cNvPicPr>
            <a:picLocks noGrp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30800"/>
          </a:xfrm>
          <a:prstGeom prst="rect">
            <a:avLst/>
          </a:prstGeom>
        </p:spPr>
      </p:pic>
      <p:pic>
        <p:nvPicPr>
          <p:cNvPr id="2" name="Obrázek 1" descr="Přeprava osob Mercedes MB Atego">
            <a:extLst>
              <a:ext uri="{FF2B5EF4-FFF2-40B4-BE49-F238E27FC236}">
                <a16:creationId xmlns:a16="http://schemas.microsoft.com/office/drawing/2014/main" id="{882AC326-524E-9B6B-061B-65B9181309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8999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F4C7C59-4223-BBF1-C063-3A606CE866D9}"/>
              </a:ext>
            </a:extLst>
          </p:cNvPr>
          <p:cNvSpPr txBox="1"/>
          <p:nvPr/>
        </p:nvSpPr>
        <p:spPr>
          <a:xfrm>
            <a:off x="6732396" y="660"/>
            <a:ext cx="3158172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Pásové rypadlo Volvo EC480 DL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278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49.5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1,5 - 3,3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2012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25D170-A8BA-2BEC-AA44-D6F298612F2E}"/>
              </a:ext>
            </a:extLst>
          </p:cNvPr>
          <p:cNvSpPr txBox="1"/>
          <p:nvPr/>
        </p:nvSpPr>
        <p:spPr>
          <a:xfrm>
            <a:off x="6732396" y="3429660"/>
            <a:ext cx="3530838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Přeprava osob Mercedes MB Atego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130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6,3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Objem Lopaty, lžice, radlice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19 míst k sezení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2008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078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řeprava osob Mercedes MB Unimog">
            <a:extLst>
              <a:ext uri="{FF2B5EF4-FFF2-40B4-BE49-F238E27FC236}">
                <a16:creationId xmlns:a16="http://schemas.microsoft.com/office/drawing/2014/main" id="{C72407C3-0B85-C8B5-3E6D-7CC5126148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Sklápěč Tatra T 158 8×8 pracovní stroj">
            <a:extLst>
              <a:ext uri="{FF2B5EF4-FFF2-40B4-BE49-F238E27FC236}">
                <a16:creationId xmlns:a16="http://schemas.microsoft.com/office/drawing/2014/main" id="{34662B9B-B6CC-BCE8-6090-9B166D2A32D6}"/>
              </a:ext>
            </a:extLst>
          </p:cNvPr>
          <p:cNvPicPr>
            <a:picLocks noGrp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308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1421F71-AE81-16BA-EC31-918D5CC113C6}"/>
              </a:ext>
            </a:extLst>
          </p:cNvPr>
          <p:cNvSpPr txBox="1"/>
          <p:nvPr/>
        </p:nvSpPr>
        <p:spPr>
          <a:xfrm>
            <a:off x="6732396" y="660"/>
            <a:ext cx="3725764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Přeprava osob Mercedes MB Unimog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170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6,9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Objem Lopaty, lžice, radlice</a:t>
            </a:r>
          </a:p>
          <a:p>
            <a:r>
              <a:rPr lang="pl-PL" sz="1600" dirty="0">
                <a:solidFill>
                  <a:schemeClr val="bg1"/>
                </a:solidFill>
              </a:rPr>
              <a:t>17 míst k sezení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2016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D6D1D4-702D-9CBA-7416-311D77252CC7}"/>
              </a:ext>
            </a:extLst>
          </p:cNvPr>
          <p:cNvSpPr txBox="1"/>
          <p:nvPr/>
        </p:nvSpPr>
        <p:spPr>
          <a:xfrm>
            <a:off x="6732396" y="3429660"/>
            <a:ext cx="3770519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Sklápěč</a:t>
            </a:r>
            <a:r>
              <a:rPr lang="de-DE" b="1" dirty="0">
                <a:solidFill>
                  <a:schemeClr val="bg1"/>
                </a:solidFill>
              </a:rPr>
              <a:t> Tatra T 158 8×8 </a:t>
            </a:r>
            <a:r>
              <a:rPr lang="de-DE" b="1" dirty="0" err="1">
                <a:solidFill>
                  <a:schemeClr val="bg1"/>
                </a:solidFill>
              </a:rPr>
              <a:t>pracovní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stroj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340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18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2016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Nosnost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32 t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702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klápěč Tatra T 158 8×8">
            <a:extLst>
              <a:ext uri="{FF2B5EF4-FFF2-40B4-BE49-F238E27FC236}">
                <a16:creationId xmlns:a16="http://schemas.microsoft.com/office/drawing/2014/main" id="{5DB1FEC1-1F65-1FB5-347A-D18B0C1E7C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Obsah obrázku vozidlo, přeprava, Pozemní vozidlo, kolo&#10;&#10;Popis byl vytvořen automaticky">
            <a:extLst>
              <a:ext uri="{FF2B5EF4-FFF2-40B4-BE49-F238E27FC236}">
                <a16:creationId xmlns:a16="http://schemas.microsoft.com/office/drawing/2014/main" id="{7ECF26FF-04D1-C675-CF81-656F83C28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5D76D1D-B088-C05D-DB39-72B7045C335C}"/>
              </a:ext>
            </a:extLst>
          </p:cNvPr>
          <p:cNvSpPr txBox="1"/>
          <p:nvPr/>
        </p:nvSpPr>
        <p:spPr>
          <a:xfrm>
            <a:off x="6732396" y="660"/>
            <a:ext cx="2413866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Sklápěč Tatra T 158 8×8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355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16,7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2020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Nosnost</a:t>
            </a:r>
          </a:p>
          <a:p>
            <a:r>
              <a:rPr lang="pl-PL" sz="1600" dirty="0">
                <a:solidFill>
                  <a:schemeClr val="bg1"/>
                </a:solidFill>
              </a:rPr>
              <a:t>15,24 t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961ECA-0D3E-7944-B485-C6DD3B020CEE}"/>
              </a:ext>
            </a:extLst>
          </p:cNvPr>
          <p:cNvSpPr txBox="1"/>
          <p:nvPr/>
        </p:nvSpPr>
        <p:spPr>
          <a:xfrm>
            <a:off x="6732396" y="3429660"/>
            <a:ext cx="3770519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Sklápěč</a:t>
            </a:r>
            <a:r>
              <a:rPr lang="de-DE" b="1" dirty="0">
                <a:solidFill>
                  <a:schemeClr val="bg1"/>
                </a:solidFill>
              </a:rPr>
              <a:t> Tatra T 163 6×6 </a:t>
            </a:r>
            <a:r>
              <a:rPr lang="de-DE" b="1" dirty="0" err="1">
                <a:solidFill>
                  <a:schemeClr val="bg1"/>
                </a:solidFill>
              </a:rPr>
              <a:t>pracovní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stroj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255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14,5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2003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Nosnost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23,51 t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801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klápěč Tatra T 163 6×6">
            <a:extLst>
              <a:ext uri="{FF2B5EF4-FFF2-40B4-BE49-F238E27FC236}">
                <a16:creationId xmlns:a16="http://schemas.microsoft.com/office/drawing/2014/main" id="{0C4CB578-8ADD-19EB-DF20-E677C1E906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Sklápěč Tatra T 815 6×6">
            <a:extLst>
              <a:ext uri="{FF2B5EF4-FFF2-40B4-BE49-F238E27FC236}">
                <a16:creationId xmlns:a16="http://schemas.microsoft.com/office/drawing/2014/main" id="{06A8DE2C-504F-D173-0E70-C51289FCA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E300D35-F101-1502-3D56-44A6E9050DDA}"/>
              </a:ext>
            </a:extLst>
          </p:cNvPr>
          <p:cNvSpPr txBox="1"/>
          <p:nvPr/>
        </p:nvSpPr>
        <p:spPr>
          <a:xfrm>
            <a:off x="6732396" y="660"/>
            <a:ext cx="2413866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Sklápěč Tatra T 163 6×6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280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13,8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2009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Nosnost</a:t>
            </a:r>
          </a:p>
          <a:p>
            <a:r>
              <a:rPr lang="pl-PL" sz="1600" dirty="0">
                <a:solidFill>
                  <a:schemeClr val="bg1"/>
                </a:solidFill>
              </a:rPr>
              <a:t>12,22 t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E240216-D5C7-435D-F36E-6C0E1E5A3B96}"/>
              </a:ext>
            </a:extLst>
          </p:cNvPr>
          <p:cNvSpPr txBox="1"/>
          <p:nvPr/>
        </p:nvSpPr>
        <p:spPr>
          <a:xfrm>
            <a:off x="6732396" y="3429660"/>
            <a:ext cx="2413866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Sklápěč</a:t>
            </a:r>
            <a:r>
              <a:rPr lang="de-DE" b="1" dirty="0">
                <a:solidFill>
                  <a:schemeClr val="bg1"/>
                </a:solidFill>
              </a:rPr>
              <a:t> Tatra T 815 6×6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255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12,1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2000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Nosnost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13,9 t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64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klápěč Tatra T 815 8×8">
            <a:extLst>
              <a:ext uri="{FF2B5EF4-FFF2-40B4-BE49-F238E27FC236}">
                <a16:creationId xmlns:a16="http://schemas.microsoft.com/office/drawing/2014/main" id="{DA621861-C758-F8E2-1DB3-A42150B23A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Tahač návěsů Mercedes MB Arocs 6×4 + podvalník">
            <a:extLst>
              <a:ext uri="{FF2B5EF4-FFF2-40B4-BE49-F238E27FC236}">
                <a16:creationId xmlns:a16="http://schemas.microsoft.com/office/drawing/2014/main" id="{94291585-6DBF-F601-4D52-CF6DDB798B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018388-D564-260B-3045-3E865EE63E00}"/>
              </a:ext>
            </a:extLst>
          </p:cNvPr>
          <p:cNvSpPr txBox="1"/>
          <p:nvPr/>
        </p:nvSpPr>
        <p:spPr>
          <a:xfrm>
            <a:off x="6732396" y="660"/>
            <a:ext cx="2413866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Sklápěč Tatra T 815 8×8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270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15,7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2003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Nosnost</a:t>
            </a:r>
          </a:p>
          <a:p>
            <a:r>
              <a:rPr lang="pl-PL" sz="1600" dirty="0">
                <a:solidFill>
                  <a:schemeClr val="bg1"/>
                </a:solidFill>
              </a:rPr>
              <a:t>15,8 t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716C977-B08C-EC7D-933C-8F650FE8F692}"/>
              </a:ext>
            </a:extLst>
          </p:cNvPr>
          <p:cNvSpPr txBox="1"/>
          <p:nvPr/>
        </p:nvSpPr>
        <p:spPr>
          <a:xfrm>
            <a:off x="6732396" y="3429660"/>
            <a:ext cx="4969374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Tahač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návěsů</a:t>
            </a:r>
            <a:r>
              <a:rPr lang="de-DE" b="1" dirty="0">
                <a:solidFill>
                  <a:schemeClr val="bg1"/>
                </a:solidFill>
              </a:rPr>
              <a:t> Mercedes MB </a:t>
            </a:r>
            <a:r>
              <a:rPr lang="de-DE" b="1" dirty="0" err="1">
                <a:solidFill>
                  <a:schemeClr val="bg1"/>
                </a:solidFill>
              </a:rPr>
              <a:t>Arocs</a:t>
            </a:r>
            <a:r>
              <a:rPr lang="de-DE" b="1" dirty="0">
                <a:solidFill>
                  <a:schemeClr val="bg1"/>
                </a:solidFill>
              </a:rPr>
              <a:t> 6×4 + </a:t>
            </a:r>
            <a:r>
              <a:rPr lang="de-DE" b="1" dirty="0" err="1">
                <a:solidFill>
                  <a:schemeClr val="bg1"/>
                </a:solidFill>
              </a:rPr>
              <a:t>podvalník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350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25,7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Nosnost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54,3 t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573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Tahač návěsů Mercedes MB Arocs 6×4 + sklopný návěs">
            <a:extLst>
              <a:ext uri="{FF2B5EF4-FFF2-40B4-BE49-F238E27FC236}">
                <a16:creationId xmlns:a16="http://schemas.microsoft.com/office/drawing/2014/main" id="{8B2618E8-F22C-F537-83BC-95889EE5A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Teleskopický manipulátor Manitou MRT 2150">
            <a:extLst>
              <a:ext uri="{FF2B5EF4-FFF2-40B4-BE49-F238E27FC236}">
                <a16:creationId xmlns:a16="http://schemas.microsoft.com/office/drawing/2014/main" id="{877A2170-CEF0-652F-2455-F0C87E1CE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3D350DC-67EA-7D64-27C9-CF5CE7F3264C}"/>
              </a:ext>
            </a:extLst>
          </p:cNvPr>
          <p:cNvSpPr txBox="1"/>
          <p:nvPr/>
        </p:nvSpPr>
        <p:spPr>
          <a:xfrm>
            <a:off x="6732396" y="661"/>
            <a:ext cx="5367175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Tahač návěsů Mercedes MB </a:t>
            </a:r>
            <a:r>
              <a:rPr lang="cs-CZ" b="1" err="1">
                <a:solidFill>
                  <a:schemeClr val="bg1"/>
                </a:solidFill>
              </a:rPr>
              <a:t>Arocs</a:t>
            </a:r>
            <a:r>
              <a:rPr lang="cs-CZ" b="1" dirty="0">
                <a:solidFill>
                  <a:schemeClr val="bg1"/>
                </a:solidFill>
              </a:rPr>
              <a:t> 6×4 + sklopný návěs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350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15,7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2015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Nosnost</a:t>
            </a:r>
          </a:p>
          <a:p>
            <a:r>
              <a:rPr lang="pl-PL" sz="1600" dirty="0">
                <a:solidFill>
                  <a:schemeClr val="bg1"/>
                </a:solidFill>
              </a:rPr>
              <a:t>32,12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BED053E-5D3C-9F9F-6750-CF91717CF4FE}"/>
              </a:ext>
            </a:extLst>
          </p:cNvPr>
          <p:cNvSpPr txBox="1"/>
          <p:nvPr/>
        </p:nvSpPr>
        <p:spPr>
          <a:xfrm>
            <a:off x="6732396" y="3429198"/>
            <a:ext cx="4501489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Teleskopický manipulátor Manitou MRT 2150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110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17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2009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906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Traktor kolový Fendt Farmer 308">
            <a:extLst>
              <a:ext uri="{FF2B5EF4-FFF2-40B4-BE49-F238E27FC236}">
                <a16:creationId xmlns:a16="http://schemas.microsoft.com/office/drawing/2014/main" id="{411FB975-5F70-8CEB-CA04-E8E19AEF0448}"/>
              </a:ext>
            </a:extLst>
          </p:cNvPr>
          <p:cNvPicPr>
            <a:picLocks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800"/>
            <a:ext cx="4572000" cy="3430800"/>
          </a:xfrm>
          <a:prstGeom prst="rect">
            <a:avLst/>
          </a:prstGeom>
        </p:spPr>
      </p:pic>
      <p:pic>
        <p:nvPicPr>
          <p:cNvPr id="2" name="Obrázek 1" descr="Traktor kolový Zetor 7745">
            <a:extLst>
              <a:ext uri="{FF2B5EF4-FFF2-40B4-BE49-F238E27FC236}">
                <a16:creationId xmlns:a16="http://schemas.microsoft.com/office/drawing/2014/main" id="{2C69B2DB-39F2-8E7F-140C-9F25B9F00A36}"/>
              </a:ext>
            </a:extLst>
          </p:cNvPr>
          <p:cNvPicPr>
            <a:picLocks noGrp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7200"/>
            <a:ext cx="4572000" cy="34308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7DE33F2-CE4E-D90B-4E85-B001758263F6}"/>
              </a:ext>
            </a:extLst>
          </p:cNvPr>
          <p:cNvSpPr txBox="1"/>
          <p:nvPr/>
        </p:nvSpPr>
        <p:spPr>
          <a:xfrm>
            <a:off x="6732396" y="-3985"/>
            <a:ext cx="3282950" cy="233910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Traktor kolový </a:t>
            </a:r>
            <a:r>
              <a:rPr lang="cs-CZ" b="1" err="1">
                <a:solidFill>
                  <a:schemeClr val="bg1"/>
                </a:solidFill>
              </a:rPr>
              <a:t>Fendt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err="1">
                <a:solidFill>
                  <a:schemeClr val="bg1"/>
                </a:solidFill>
              </a:rPr>
              <a:t>Farmer</a:t>
            </a:r>
            <a:r>
              <a:rPr lang="cs-CZ" b="1" dirty="0">
                <a:solidFill>
                  <a:schemeClr val="bg1"/>
                </a:solidFill>
              </a:rPr>
              <a:t> 308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66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2003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E2F2CF0-285E-1099-0B66-9EF9477DEAD3}"/>
              </a:ext>
            </a:extLst>
          </p:cNvPr>
          <p:cNvSpPr txBox="1"/>
          <p:nvPr/>
        </p:nvSpPr>
        <p:spPr>
          <a:xfrm>
            <a:off x="6732396" y="3428298"/>
            <a:ext cx="2626488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Traktor </a:t>
            </a:r>
            <a:r>
              <a:rPr lang="de-DE" b="1" dirty="0" err="1">
                <a:solidFill>
                  <a:schemeClr val="bg1"/>
                </a:solidFill>
              </a:rPr>
              <a:t>kolový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Zetor</a:t>
            </a:r>
            <a:r>
              <a:rPr lang="de-DE" b="1" dirty="0">
                <a:solidFill>
                  <a:schemeClr val="bg1"/>
                </a:solidFill>
              </a:rPr>
              <a:t> 7745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50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3.8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1988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557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alník Tatra T 158 8×8 s HNJ">
            <a:extLst>
              <a:ext uri="{FF2B5EF4-FFF2-40B4-BE49-F238E27FC236}">
                <a16:creationId xmlns:a16="http://schemas.microsoft.com/office/drawing/2014/main" id="{CC422A48-E5A4-D729-172F-E136576517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Valník Tatra T 815 s HNJ">
            <a:extLst>
              <a:ext uri="{FF2B5EF4-FFF2-40B4-BE49-F238E27FC236}">
                <a16:creationId xmlns:a16="http://schemas.microsoft.com/office/drawing/2014/main" id="{9FFCD375-2696-D800-C1C8-EB1D705C23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D99467F-080B-056C-D0AD-147A0BBA0E2E}"/>
              </a:ext>
            </a:extLst>
          </p:cNvPr>
          <p:cNvSpPr txBox="1"/>
          <p:nvPr/>
        </p:nvSpPr>
        <p:spPr>
          <a:xfrm>
            <a:off x="6732396" y="661"/>
            <a:ext cx="2845138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Valník Tatra T 158 8×8 s HNJ</a:t>
            </a:r>
            <a:endParaRPr lang="pl-PL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320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13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2017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Nosnost</a:t>
            </a:r>
          </a:p>
          <a:p>
            <a:r>
              <a:rPr lang="pl-PL" sz="1600" dirty="0">
                <a:solidFill>
                  <a:schemeClr val="bg1"/>
                </a:solidFill>
              </a:rPr>
              <a:t>19,6 t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E3D6227-A13A-28F6-E836-D4A04E1E0A98}"/>
              </a:ext>
            </a:extLst>
          </p:cNvPr>
          <p:cNvSpPr txBox="1"/>
          <p:nvPr/>
        </p:nvSpPr>
        <p:spPr>
          <a:xfrm>
            <a:off x="6732396" y="3429660"/>
            <a:ext cx="2442785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Valník Tatra T 815 s HNJ</a:t>
            </a:r>
            <a:endParaRPr lang="pl-PL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208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12,5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1988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Nosnost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12,32 t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107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alník Tatra T 815">
            <a:extLst>
              <a:ext uri="{FF2B5EF4-FFF2-40B4-BE49-F238E27FC236}">
                <a16:creationId xmlns:a16="http://schemas.microsoft.com/office/drawing/2014/main" id="{1E7AE3D9-0189-EEED-0E47-790C5C7CBA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Vibrační válec Hamm 3516 HT">
            <a:extLst>
              <a:ext uri="{FF2B5EF4-FFF2-40B4-BE49-F238E27FC236}">
                <a16:creationId xmlns:a16="http://schemas.microsoft.com/office/drawing/2014/main" id="{6D01CAA1-C411-3A05-7929-2A6D93CF054A}"/>
              </a:ext>
            </a:extLst>
          </p:cNvPr>
          <p:cNvPicPr>
            <a:picLocks noGrp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7200"/>
            <a:ext cx="4572000" cy="34308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DDDE1B9-4BE2-4D02-17FD-47024578B1AA}"/>
              </a:ext>
            </a:extLst>
          </p:cNvPr>
          <p:cNvSpPr txBox="1"/>
          <p:nvPr/>
        </p:nvSpPr>
        <p:spPr>
          <a:xfrm>
            <a:off x="6732396" y="661"/>
            <a:ext cx="1870512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Valník Tatra T 815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10,6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1988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Nosnost</a:t>
            </a:r>
          </a:p>
          <a:p>
            <a:r>
              <a:rPr lang="pl-PL" sz="1600" dirty="0">
                <a:solidFill>
                  <a:schemeClr val="bg1"/>
                </a:solidFill>
              </a:rPr>
              <a:t>11,4 t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0E9D100-37A4-BAC0-88C2-4D1696DE8B46}"/>
              </a:ext>
            </a:extLst>
          </p:cNvPr>
          <p:cNvSpPr txBox="1"/>
          <p:nvPr/>
        </p:nvSpPr>
        <p:spPr>
          <a:xfrm>
            <a:off x="6732396" y="3428298"/>
            <a:ext cx="3149388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Vibrační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válec</a:t>
            </a:r>
            <a:r>
              <a:rPr lang="de-DE" b="1" dirty="0">
                <a:solidFill>
                  <a:schemeClr val="bg1"/>
                </a:solidFill>
              </a:rPr>
              <a:t> Hamm 3516 HAT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155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16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2010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19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dlehlý sklad">
            <a:extLst>
              <a:ext uri="{FF2B5EF4-FFF2-40B4-BE49-F238E27FC236}">
                <a16:creationId xmlns:a16="http://schemas.microsoft.com/office/drawing/2014/main" id="{52597BB2-EB67-866C-AA1A-942D495D0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1" r="27829" b="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F2977A-CDBC-1A36-5B15-6AA58088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sz="4000" b="1"/>
              <a:t>Pro nejpřesnější cenovou kalkulaci potřebuji: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82A6F-2210-1F62-947F-A54061F96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cs-CZ" sz="1900"/>
              <a:t>druh, rozměr a váhu zboží</a:t>
            </a:r>
          </a:p>
          <a:p>
            <a:r>
              <a:rPr lang="cs-CZ" sz="1900"/>
              <a:t>předpokládaný termín realizace přepravy</a:t>
            </a:r>
          </a:p>
          <a:p>
            <a:r>
              <a:rPr lang="cs-CZ" sz="1900"/>
              <a:t>místo a čas naložení</a:t>
            </a:r>
          </a:p>
          <a:p>
            <a:r>
              <a:rPr lang="cs-CZ" sz="1900"/>
              <a:t>místo a čas vyložení</a:t>
            </a:r>
          </a:p>
          <a:p>
            <a:r>
              <a:rPr lang="cs-CZ" sz="1900"/>
              <a:t>požadovaný druh vozu </a:t>
            </a:r>
          </a:p>
          <a:p>
            <a:r>
              <a:rPr lang="cs-CZ" sz="1900"/>
              <a:t>doplňkové informace k přepravě: výměna palet, ADR (nebezpečný náklad), A-cedule (odpady), neutralizace...</a:t>
            </a:r>
          </a:p>
          <a:p>
            <a:r>
              <a:rPr lang="cs-CZ" sz="1900"/>
              <a:t>je-li třeba zboží proclít, informace o celním zastoupení</a:t>
            </a:r>
          </a:p>
        </p:txBody>
      </p:sp>
    </p:spTree>
    <p:extLst>
      <p:ext uri="{BB962C8B-B14F-4D97-AF65-F5344CB8AC3E}">
        <p14:creationId xmlns:p14="http://schemas.microsoft.com/office/powerpoint/2010/main" val="9029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5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F4D630-48BB-E210-379F-B9025EB81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4752794"/>
            <a:ext cx="5280330" cy="14617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Char char="•"/>
            </a:pPr>
            <a:r>
              <a:rPr lang="cs-CZ" sz="1600" dirty="0"/>
              <a:t>Nabízím Vám profesionální tým, který pravidelně sleduje všechna aktuální pravidla pro obchodování v rámci Evropské unie s nejaktuálnějšími změnami ovlivňujícími obchodní výměnu mezi EÚ. </a:t>
            </a:r>
            <a:endParaRPr lang="cs-CZ" sz="1600">
              <a:ea typeface="Calibri" panose="020F0502020204030204"/>
              <a:cs typeface="Calibri" panose="020F0502020204030204"/>
            </a:endParaRPr>
          </a:p>
          <a:p>
            <a:pPr marL="285750" indent="-285750" algn="l">
              <a:buChar char="•"/>
            </a:pPr>
            <a:r>
              <a:rPr lang="cs-CZ" sz="1600" dirty="0"/>
              <a:t>Naše práce se vyznačuje strategickými řešeními individuálních požadavků našich zákazníků. </a:t>
            </a:r>
            <a:endParaRPr lang="cs-CZ" sz="1600">
              <a:ea typeface="Calibri" panose="020F0502020204030204"/>
              <a:cs typeface="Calibri" panose="020F0502020204030204"/>
            </a:endParaRPr>
          </a:p>
          <a:p>
            <a:pPr marL="285750" indent="-285750" algn="l">
              <a:buChar char="•"/>
            </a:pPr>
            <a:r>
              <a:rPr lang="cs-CZ" sz="1600" dirty="0"/>
              <a:t>Specifikování požadavků a jejich následná realizace vedou naše klienty/zákazníky k úspěchu.</a:t>
            </a:r>
            <a:endParaRPr lang="cs-CZ" sz="1600" dirty="0">
              <a:ea typeface="Calibri"/>
              <a:cs typeface="Calibri"/>
            </a:endParaRPr>
          </a:p>
          <a:p>
            <a:pPr algn="l"/>
            <a:endParaRPr lang="cs-CZ" sz="1600" dirty="0">
              <a:ea typeface="Calibri"/>
              <a:cs typeface="Calibri"/>
            </a:endParaRPr>
          </a:p>
        </p:txBody>
      </p:sp>
      <p:pic>
        <p:nvPicPr>
          <p:cNvPr id="29" name="Picture 4" descr="Obsah obrázku oblečení, osoba, Lidská tvář, muž&#10;&#10;Popis se vygeneroval automaticky.">
            <a:extLst>
              <a:ext uri="{FF2B5EF4-FFF2-40B4-BE49-F238E27FC236}">
                <a16:creationId xmlns:a16="http://schemas.microsoft.com/office/drawing/2014/main" id="{438FEB51-2712-D129-69EB-C3B5D0C61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90" r="-2" b="-2"/>
          <a:stretch/>
        </p:blipFill>
        <p:spPr>
          <a:xfrm>
            <a:off x="1155556" y="637762"/>
            <a:ext cx="9889765" cy="3579308"/>
          </a:xfrm>
          <a:prstGeom prst="rect">
            <a:avLst/>
          </a:prstGeom>
        </p:spPr>
      </p:pic>
      <p:sp>
        <p:nvSpPr>
          <p:cNvPr id="53" name="Rectangle 37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420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352DE09-D4E8-1E8D-6BF7-EB4A3DCDA4D4}"/>
              </a:ext>
            </a:extLst>
          </p:cNvPr>
          <p:cNvSpPr txBox="1"/>
          <p:nvPr/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6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Zajistíme Vám nejen standardní nákladní vozový park:</a:t>
            </a:r>
            <a:endParaRPr lang="cs-CZ" dirty="0"/>
          </a:p>
        </p:txBody>
      </p:sp>
      <p:pic>
        <p:nvPicPr>
          <p:cNvPr id="2" name="Obrázek 1" descr="Obsah obrázku vozidlo, obloha, kolo, Pozemní vozidlo&#10;&#10;Popis se vygeneroval automaticky.">
            <a:extLst>
              <a:ext uri="{FF2B5EF4-FFF2-40B4-BE49-F238E27FC236}">
                <a16:creationId xmlns:a16="http://schemas.microsoft.com/office/drawing/2014/main" id="{FB5CB533-47CA-DF82-1374-580DE3C4F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57" b="730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77F4D630-48BB-E210-379F-B9025EB81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194" y="3709920"/>
            <a:ext cx="7936173" cy="27102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cs-CZ" sz="16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/>
              <a:t>dodávky různých typů s nosností do 3,5t  (</a:t>
            </a:r>
            <a:r>
              <a:rPr lang="cs-CZ" sz="1600" dirty="0" err="1"/>
              <a:t>obj</a:t>
            </a:r>
            <a:r>
              <a:rPr lang="cs-CZ" sz="1600" dirty="0"/>
              <a:t>. prostorem 25 m³ - 50 m³), </a:t>
            </a:r>
            <a:endParaRPr lang="cs-CZ" sz="16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/>
              <a:t>dodávky s využitím přívěsů (do 6t, </a:t>
            </a:r>
            <a:r>
              <a:rPr lang="cs-CZ" sz="1600" dirty="0" err="1"/>
              <a:t>obj</a:t>
            </a:r>
            <a:r>
              <a:rPr lang="cs-CZ" sz="1600" dirty="0"/>
              <a:t>. prostorem 40 m³ - 60 m³),</a:t>
            </a:r>
            <a:endParaRPr lang="cs-CZ" sz="16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/>
              <a:t>sólo vozidla s nosností 8t  (27 m³ - 35 m³),</a:t>
            </a:r>
            <a:endParaRPr lang="cs-CZ" sz="16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/>
              <a:t>13,6 metrové návěsy, nosnost 24t (80 m³ - 100 m³, světlá výška 2,5m - 3m),</a:t>
            </a:r>
            <a:endParaRPr lang="cs-CZ" sz="16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/>
              <a:t>13-18 metrové soupravy, nosnost 24t  (60 - 90 m³ a 120 m³ Mega souprava, výška 2,5m - 3,2m),</a:t>
            </a:r>
            <a:endParaRPr lang="cs-CZ" sz="16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/>
              <a:t>vozidla na přepravu zboží se specifikací ADR, nebo odpadů, vozidla pro sypký materiál, tekutý, vozidla s posuvnou podlahou, vozidla s hydraulickým čelem a hydraulickou rukou</a:t>
            </a:r>
            <a:endParaRPr lang="cs-CZ" sz="16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/>
              <a:t>přeprava nadrozměrného zboží (máme všechna povolení)</a:t>
            </a:r>
            <a:endParaRPr lang="cs-CZ" sz="16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/>
              <a:t>přeprava chlazeného a mrazeného zboží (několik pater, stupně chlazení dle Vašeho přání)</a:t>
            </a:r>
            <a:endParaRPr lang="cs-CZ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0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A6B7A3-80EC-ED04-0AF3-5CDB05013275}"/>
              </a:ext>
            </a:extLst>
          </p:cNvPr>
          <p:cNvSpPr txBox="1"/>
          <p:nvPr/>
        </p:nvSpPr>
        <p:spPr>
          <a:xfrm>
            <a:off x="7255564" y="985142"/>
            <a:ext cx="4861997" cy="12689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6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Ale také nadstandardní </a:t>
            </a:r>
            <a:endParaRPr lang="cs-CZ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6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nákladní vozy:</a:t>
            </a:r>
            <a:r>
              <a:rPr lang="cs-CZ" sz="3600" dirty="0">
                <a:latin typeface="+mj-lt"/>
                <a:ea typeface="+mj-ea"/>
                <a:cs typeface="+mj-cs"/>
              </a:rPr>
              <a:t> </a:t>
            </a:r>
            <a:endParaRPr lang="cs-CZ" sz="36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5" name="Picture 4" descr="Obsah obrázku obloha, kolo, vozidlo, venku&#10;&#10;Popis se vygeneroval automaticky.">
            <a:extLst>
              <a:ext uri="{FF2B5EF4-FFF2-40B4-BE49-F238E27FC236}">
                <a16:creationId xmlns:a16="http://schemas.microsoft.com/office/drawing/2014/main" id="{41F8D21A-CC44-148F-1040-E72867DFA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9" r="13269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F4D630-48BB-E210-379F-B9025EB81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800"/>
              <a:t>Silo</a:t>
            </a:r>
            <a:endParaRPr lang="cs-CZ" sz="180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800" dirty="0"/>
              <a:t>Cisterna</a:t>
            </a:r>
            <a:endParaRPr lang="cs-CZ" sz="18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800" dirty="0"/>
              <a:t>Sklopka - hliníková, železná (</a:t>
            </a:r>
            <a:r>
              <a:rPr lang="cs-CZ" sz="1800" dirty="0" err="1"/>
              <a:t>hardox</a:t>
            </a:r>
            <a:r>
              <a:rPr lang="cs-CZ" sz="1800" dirty="0"/>
              <a:t>)</a:t>
            </a:r>
            <a:endParaRPr lang="cs-CZ" sz="18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800" dirty="0"/>
              <a:t>Umíme převážet potraviny s certifikátem GMP</a:t>
            </a:r>
            <a:endParaRPr lang="cs-CZ" sz="18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800" dirty="0"/>
              <a:t>Klanicovými nákladními vozy s hydraulickou rukou vozíme dřevo (kulatinu) všech rozměrů.</a:t>
            </a:r>
            <a:endParaRPr lang="cs-CZ" sz="1800" dirty="0">
              <a:ea typeface="Calibri"/>
              <a:cs typeface="Calibri"/>
            </a:endParaRPr>
          </a:p>
          <a:p>
            <a:pPr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800" dirty="0">
              <a:ea typeface="Calibri"/>
              <a:cs typeface="Calibri"/>
            </a:endParaRPr>
          </a:p>
          <a:p>
            <a:pPr algn="l">
              <a:spcBef>
                <a:spcPts val="0"/>
              </a:spcBef>
            </a:pPr>
            <a:endParaRPr lang="cs-CZ" sz="1800" dirty="0">
              <a:ea typeface="Calibri"/>
              <a:cs typeface="Calibri"/>
            </a:endParaRPr>
          </a:p>
          <a:p>
            <a:pPr algn="l">
              <a:spcBef>
                <a:spcPts val="0"/>
              </a:spcBef>
            </a:pPr>
            <a:r>
              <a:rPr lang="cs-CZ" sz="1800" dirty="0"/>
              <a:t>Kromě uvedeného nabízíme i následující vozový park.</a:t>
            </a:r>
            <a:endParaRPr lang="cs-CZ" sz="1800" dirty="0">
              <a:ea typeface="Calibri"/>
              <a:cs typeface="Calibri"/>
            </a:endParaRPr>
          </a:p>
          <a:p>
            <a:pPr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800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cs-CZ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1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A1693-4628-66C6-B713-3D28AEE4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TOP 60 strojů pro Vaše projekty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B530E7-E40F-0B6B-D715-3D39756C0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792" y="1825625"/>
            <a:ext cx="4186767" cy="27414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Dozery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Pásová rypadla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Kolové nakladače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Rypadlo nakladače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Traktory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cs-CZ" sz="2000" b="1" err="1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Dempry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Autojeřáby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B7A954F-76AE-23D2-8C00-53206FFBEB0E}"/>
              </a:ext>
            </a:extLst>
          </p:cNvPr>
          <p:cNvSpPr txBox="1">
            <a:spLocks/>
          </p:cNvSpPr>
          <p:nvPr/>
        </p:nvSpPr>
        <p:spPr>
          <a:xfrm>
            <a:off x="6099220" y="1827772"/>
            <a:ext cx="4186767" cy="2741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Montážní plošiny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cs-CZ" sz="2000" b="1" dirty="0" err="1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Autobagry</a:t>
            </a:r>
            <a:endParaRPr lang="cs-CZ" sz="2000" dirty="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Sklápěče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Valníky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Cisterny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Tahače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cs-CZ" sz="2000" b="1" dirty="0" err="1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Grader</a:t>
            </a:r>
            <a:endParaRPr lang="cs-CZ" sz="2000" dirty="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5BC3325-77EA-48C0-2807-56558BFCCA3A}"/>
              </a:ext>
            </a:extLst>
          </p:cNvPr>
          <p:cNvSpPr txBox="1"/>
          <p:nvPr/>
        </p:nvSpPr>
        <p:spPr>
          <a:xfrm>
            <a:off x="4727619" y="484299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A mnohé další</a:t>
            </a:r>
            <a:endParaRPr lang="cs-CZ" sz="200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C64F559-75C3-8F0D-DE81-611F49AC69E4}"/>
              </a:ext>
            </a:extLst>
          </p:cNvPr>
          <p:cNvSpPr txBox="1"/>
          <p:nvPr/>
        </p:nvSpPr>
        <p:spPr>
          <a:xfrm>
            <a:off x="3039951" y="5470837"/>
            <a:ext cx="61131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000" b="1" dirty="0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Ceny za pronájem či transport tvoříme individuálně. </a:t>
            </a:r>
            <a:endParaRPr lang="cs-CZ" sz="2000"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cs-CZ" sz="2000" b="1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Těšíme se na Vaše projekty a </a:t>
            </a:r>
            <a:r>
              <a:rPr lang="cs-CZ" sz="2000" b="1" dirty="0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poptávky.</a:t>
            </a:r>
            <a:endParaRPr lang="cs-CZ" sz="20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5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  <p:bldP spid="6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Autobagr Tatra T 815 UDS 114">
            <a:extLst>
              <a:ext uri="{FF2B5EF4-FFF2-40B4-BE49-F238E27FC236}">
                <a16:creationId xmlns:a16="http://schemas.microsoft.com/office/drawing/2014/main" id="{06E10C3A-F795-B4DB-9865-CE2D74BB2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2" name="Obrázek 1" descr="Autojeřáb Liebherr LTM 1055-3.2 55t">
            <a:extLst>
              <a:ext uri="{FF2B5EF4-FFF2-40B4-BE49-F238E27FC236}">
                <a16:creationId xmlns:a16="http://schemas.microsoft.com/office/drawing/2014/main" id="{1F25CAA7-BCD4-BC0C-DD96-03AB8CF36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0"/>
            <a:ext cx="4572000" cy="3429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9DE31BB-1512-6F04-0662-0101B073BEFF}"/>
              </a:ext>
            </a:extLst>
          </p:cNvPr>
          <p:cNvSpPr txBox="1"/>
          <p:nvPr/>
        </p:nvSpPr>
        <p:spPr>
          <a:xfrm>
            <a:off x="6732396" y="3275"/>
            <a:ext cx="3041602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b="1" err="1">
                <a:solidFill>
                  <a:schemeClr val="bg1"/>
                </a:solidFill>
              </a:rPr>
              <a:t>Autobagr</a:t>
            </a:r>
            <a:r>
              <a:rPr lang="cs-CZ" b="1" dirty="0">
                <a:solidFill>
                  <a:schemeClr val="bg1"/>
                </a:solidFill>
              </a:rPr>
              <a:t> Tatra T 815 UDS 114</a:t>
            </a:r>
            <a:endParaRPr lang="cs-CZ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Výkon (kW)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208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Váha (t)</a:t>
            </a:r>
          </a:p>
          <a:p>
            <a:r>
              <a:rPr lang="pl-PL" sz="1600" dirty="0">
                <a:solidFill>
                  <a:schemeClr val="bg1"/>
                </a:solidFill>
              </a:rPr>
              <a:t>21,6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Rok výroby</a:t>
            </a:r>
          </a:p>
          <a:p>
            <a:r>
              <a:rPr lang="pl-PL" sz="1600" dirty="0">
                <a:solidFill>
                  <a:schemeClr val="bg1"/>
                </a:solidFill>
              </a:rPr>
              <a:t>1988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A35B4E-DC19-4A9E-E438-CCC3BC03E214}"/>
              </a:ext>
            </a:extLst>
          </p:cNvPr>
          <p:cNvSpPr txBox="1"/>
          <p:nvPr/>
        </p:nvSpPr>
        <p:spPr>
          <a:xfrm>
            <a:off x="6732396" y="3432501"/>
            <a:ext cx="3688638" cy="33239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Autojeřáb</a:t>
            </a:r>
            <a:r>
              <a:rPr lang="de-DE" b="1" dirty="0">
                <a:solidFill>
                  <a:schemeClr val="bg1"/>
                </a:solidFill>
              </a:rPr>
              <a:t> Liebherr LTM 1055-3.2 55t</a:t>
            </a:r>
            <a:endParaRPr lang="cs-CZ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cs-CZ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Výkon (kW)</a:t>
            </a:r>
            <a:br>
              <a:rPr lang="pl-PL" sz="1600" i="0" dirty="0">
                <a:effectLst/>
                <a:latin typeface="Calibri"/>
              </a:rPr>
            </a:br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270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Váha (t)</a:t>
            </a:r>
            <a:br>
              <a:rPr lang="pl-PL" sz="1600" i="0" dirty="0">
                <a:effectLst/>
                <a:latin typeface="Calibri"/>
              </a:rPr>
            </a:br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30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Rok výroby</a:t>
            </a:r>
            <a:br>
              <a:rPr lang="pl-PL" sz="1600" i="0" dirty="0">
                <a:effectLst/>
                <a:latin typeface="Calibri"/>
              </a:rPr>
            </a:br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2018</a:t>
            </a:r>
          </a:p>
          <a:p>
            <a:pPr algn="l"/>
            <a:endParaRPr lang="pl-PL" sz="160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/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Nosnost</a:t>
            </a:r>
            <a:br>
              <a:rPr lang="pl-PL" sz="1600" i="0" dirty="0">
                <a:effectLst/>
                <a:latin typeface="Calibri"/>
              </a:rPr>
            </a:br>
            <a:r>
              <a:rPr lang="pl-PL" sz="160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55 t</a:t>
            </a:r>
            <a:endParaRPr lang="cs-CZ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8932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1750</Words>
  <Application>Microsoft Office PowerPoint</Application>
  <PresentationFormat>Širokoúhlá obrazovka</PresentationFormat>
  <Paragraphs>756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Office</vt:lpstr>
      <vt:lpstr>Prezentace aplikace PowerPoint</vt:lpstr>
      <vt:lpstr>Prezentace aplikace PowerPoint</vt:lpstr>
      <vt:lpstr>Vaše zboží vezeme, jako by bylo naše vlastní</vt:lpstr>
      <vt:lpstr>Pro nejpřesnější cenovou kalkulaci potřebuji:</vt:lpstr>
      <vt:lpstr>Prezentace aplikace PowerPoint</vt:lpstr>
      <vt:lpstr>Prezentace aplikace PowerPoint</vt:lpstr>
      <vt:lpstr>Prezentace aplikace PowerPoint</vt:lpstr>
      <vt:lpstr>TOP 60 strojů pro Vaše projekty 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Baránek</dc:creator>
  <cp:lastModifiedBy>Petr Baránek</cp:lastModifiedBy>
  <cp:revision>389</cp:revision>
  <dcterms:created xsi:type="dcterms:W3CDTF">2023-10-08T13:48:47Z</dcterms:created>
  <dcterms:modified xsi:type="dcterms:W3CDTF">2023-10-10T14:51:39Z</dcterms:modified>
</cp:coreProperties>
</file>